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57" r:id="rId3"/>
    <p:sldId id="259" r:id="rId4"/>
    <p:sldId id="261" r:id="rId5"/>
    <p:sldId id="266" r:id="rId6"/>
    <p:sldId id="264" r:id="rId7"/>
    <p:sldId id="269" r:id="rId8"/>
    <p:sldId id="265"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203F7E"/>
    <a:srgbClr val="003399"/>
    <a:srgbClr val="002B82"/>
    <a:srgbClr val="214F87"/>
    <a:srgbClr val="E3EBF5"/>
    <a:srgbClr val="E9EFF7"/>
    <a:srgbClr val="585858"/>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6" autoAdjust="0"/>
    <p:restoredTop sz="94619" autoAdjust="0"/>
  </p:normalViewPr>
  <p:slideViewPr>
    <p:cSldViewPr>
      <p:cViewPr>
        <p:scale>
          <a:sx n="77" d="100"/>
          <a:sy n="77" d="100"/>
        </p:scale>
        <p:origin x="-1110" y="-6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68583-1ED5-452E-A820-7CC4624AE087}" type="datetimeFigureOut">
              <a:rPr lang="en-US" smtClean="0"/>
              <a:t>7/12/2012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ABAB2-730B-4FB4-99F1-8CEC006FC267}" type="slidenum">
              <a:rPr lang="en-US" smtClean="0"/>
              <a:t>‹#›</a:t>
            </a:fld>
            <a:endParaRPr lang="en-US"/>
          </a:p>
        </p:txBody>
      </p:sp>
    </p:spTree>
    <p:extLst>
      <p:ext uri="{BB962C8B-B14F-4D97-AF65-F5344CB8AC3E}">
        <p14:creationId xmlns:p14="http://schemas.microsoft.com/office/powerpoint/2010/main" val="160704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 http://www.scholastic.com/clifford/meet/mac.htm</a:t>
            </a:r>
            <a:br>
              <a:rPr lang="en-US" sz="1200" dirty="0" smtClean="0"/>
            </a:br>
            <a:r>
              <a:rPr lang="en-US" sz="1200" dirty="0" smtClean="0"/>
              <a:t>(5)http://www.scholastic.com/clifford/meet/emily</a:t>
            </a:r>
            <a:br>
              <a:rPr lang="en-US" sz="1200" dirty="0" smtClean="0"/>
            </a:br>
            <a:r>
              <a:rPr lang="en-US" sz="1200" dirty="0" smtClean="0"/>
              <a:t>(3)http://www.scholastic.com/cliffordmeet/tbone.htm</a:t>
            </a:r>
            <a:br>
              <a:rPr lang="en-US" sz="1200" dirty="0" smtClean="0"/>
            </a:br>
            <a:r>
              <a:rPr lang="en-US" sz="1200" dirty="0" smtClean="0"/>
              <a:t>(2)http://www.scholastic.com/clifford/meet/cleo.htm</a:t>
            </a:r>
            <a:br>
              <a:rPr lang="en-US" sz="1200" dirty="0" smtClean="0"/>
            </a:br>
            <a:r>
              <a:rPr lang="en-US" sz="1200" dirty="0" smtClean="0"/>
              <a:t>(1)http://www.scholastic.com/clifford/meet/clifford.htm</a:t>
            </a:r>
            <a:br>
              <a:rPr lang="en-US" sz="1200" dirty="0" smtClean="0"/>
            </a:br>
            <a:r>
              <a:rPr lang="en-US" sz="1200" dirty="0" smtClean="0"/>
              <a:t>(6)http://www.scholastic.com/clifford/meet/jetta.htm</a:t>
            </a:r>
            <a:br>
              <a:rPr lang="en-US" sz="1200" dirty="0" smtClean="0"/>
            </a:br>
            <a:endParaRPr lang="en-US" dirty="0"/>
          </a:p>
        </p:txBody>
      </p:sp>
      <p:sp>
        <p:nvSpPr>
          <p:cNvPr id="4" name="Slide Number Placeholder 3"/>
          <p:cNvSpPr>
            <a:spLocks noGrp="1"/>
          </p:cNvSpPr>
          <p:nvPr>
            <p:ph type="sldNum" sz="quarter" idx="10"/>
          </p:nvPr>
        </p:nvSpPr>
        <p:spPr/>
        <p:txBody>
          <a:bodyPr/>
          <a:lstStyle/>
          <a:p>
            <a:fld id="{A79ABAB2-730B-4FB4-99F1-8CEC006FC267}" type="slidenum">
              <a:rPr lang="en-US" smtClean="0"/>
              <a:t>3</a:t>
            </a:fld>
            <a:endParaRPr lang="en-US"/>
          </a:p>
        </p:txBody>
      </p:sp>
    </p:spTree>
    <p:extLst>
      <p:ext uri="{BB962C8B-B14F-4D97-AF65-F5344CB8AC3E}">
        <p14:creationId xmlns:p14="http://schemas.microsoft.com/office/powerpoint/2010/main" val="402404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 http://www.scholastic.com/clifford/meet/mac.htm</a:t>
            </a:r>
            <a:br>
              <a:rPr lang="en-US" sz="1200" dirty="0" smtClean="0"/>
            </a:br>
            <a:r>
              <a:rPr lang="en-US" sz="1200" dirty="0" smtClean="0"/>
              <a:t>(5)http://www.scholastic.com/clifford/meet/emily</a:t>
            </a:r>
            <a:br>
              <a:rPr lang="en-US" sz="1200" dirty="0" smtClean="0"/>
            </a:br>
            <a:r>
              <a:rPr lang="en-US" sz="1200" dirty="0" smtClean="0"/>
              <a:t>(3)http://www.scholastic.com/cliffordmeet/tbone.htm</a:t>
            </a:r>
            <a:br>
              <a:rPr lang="en-US" sz="1200" dirty="0" smtClean="0"/>
            </a:br>
            <a:r>
              <a:rPr lang="en-US" sz="1200" dirty="0" smtClean="0"/>
              <a:t>(2)http://www.scholastic.com/clifford/meet/cleo.htm</a:t>
            </a:r>
            <a:br>
              <a:rPr lang="en-US" sz="1200" dirty="0" smtClean="0"/>
            </a:br>
            <a:r>
              <a:rPr lang="en-US" sz="1200" dirty="0" smtClean="0"/>
              <a:t>(1)http://www.scholastic.com/clifford/meet/clifford.htm</a:t>
            </a:r>
            <a:br>
              <a:rPr lang="en-US" sz="1200" dirty="0" smtClean="0"/>
            </a:br>
            <a:r>
              <a:rPr lang="en-US" sz="1200" dirty="0" smtClean="0"/>
              <a:t>(6)http://www.scholastic.com/clifford/meet/jetta.htm</a:t>
            </a:r>
            <a:br>
              <a:rPr lang="en-US" sz="1200" dirty="0" smtClean="0"/>
            </a:br>
            <a:r>
              <a:rPr lang="en-US" sz="1200" dirty="0" smtClean="0"/>
              <a:t>Conversation is from the book: http://www.epinions.com/review/Book_Clifford_s_Birthday_Party_Norman_Bridwell/content_439626796676</a:t>
            </a:r>
            <a:endParaRPr lang="en-US" dirty="0"/>
          </a:p>
        </p:txBody>
      </p:sp>
      <p:sp>
        <p:nvSpPr>
          <p:cNvPr id="4" name="Slide Number Placeholder 3"/>
          <p:cNvSpPr>
            <a:spLocks noGrp="1"/>
          </p:cNvSpPr>
          <p:nvPr>
            <p:ph type="sldNum" sz="quarter" idx="10"/>
          </p:nvPr>
        </p:nvSpPr>
        <p:spPr/>
        <p:txBody>
          <a:bodyPr/>
          <a:lstStyle/>
          <a:p>
            <a:fld id="{A79ABAB2-730B-4FB4-99F1-8CEC006FC267}" type="slidenum">
              <a:rPr lang="en-US" smtClean="0"/>
              <a:t>4</a:t>
            </a:fld>
            <a:endParaRPr lang="en-US"/>
          </a:p>
        </p:txBody>
      </p:sp>
    </p:spTree>
    <p:extLst>
      <p:ext uri="{BB962C8B-B14F-4D97-AF65-F5344CB8AC3E}">
        <p14:creationId xmlns:p14="http://schemas.microsoft.com/office/powerpoint/2010/main" val="62849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9ABAB2-730B-4FB4-99F1-8CEC006FC267}" type="slidenum">
              <a:rPr lang="en-US" smtClean="0"/>
              <a:t>7</a:t>
            </a:fld>
            <a:endParaRPr lang="en-US"/>
          </a:p>
        </p:txBody>
      </p:sp>
    </p:spTree>
    <p:extLst>
      <p:ext uri="{BB962C8B-B14F-4D97-AF65-F5344CB8AC3E}">
        <p14:creationId xmlns:p14="http://schemas.microsoft.com/office/powerpoint/2010/main" val="367857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9ABAB2-730B-4FB4-99F1-8CEC006FC267}" type="slidenum">
              <a:rPr lang="en-US" smtClean="0"/>
              <a:t>8</a:t>
            </a:fld>
            <a:endParaRPr lang="en-US"/>
          </a:p>
        </p:txBody>
      </p:sp>
    </p:spTree>
    <p:extLst>
      <p:ext uri="{BB962C8B-B14F-4D97-AF65-F5344CB8AC3E}">
        <p14:creationId xmlns:p14="http://schemas.microsoft.com/office/powerpoint/2010/main" val="145728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9B33F-799C-42F3-B9DD-4B01E8EA2C16}" type="datetimeFigureOut">
              <a:rPr lang="en-US" smtClean="0"/>
              <a:t>7/12/2012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401751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9B33F-799C-42F3-B9DD-4B01E8EA2C16}" type="datetimeFigureOut">
              <a:rPr lang="en-US" smtClean="0"/>
              <a:t>7/12/2012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44810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9B33F-799C-42F3-B9DD-4B01E8EA2C16}" type="datetimeFigureOut">
              <a:rPr lang="en-US" smtClean="0"/>
              <a:t>7/12/2012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107845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9B33F-799C-42F3-B9DD-4B01E8EA2C16}" type="datetimeFigureOut">
              <a:rPr lang="en-US" smtClean="0"/>
              <a:t>7/12/2012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39748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9B33F-799C-42F3-B9DD-4B01E8EA2C16}" type="datetimeFigureOut">
              <a:rPr lang="en-US" smtClean="0"/>
              <a:t>7/12/2012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313280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9B33F-799C-42F3-B9DD-4B01E8EA2C16}" type="datetimeFigureOut">
              <a:rPr lang="en-US" smtClean="0"/>
              <a:t>7/12/2012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366779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9B33F-799C-42F3-B9DD-4B01E8EA2C16}" type="datetimeFigureOut">
              <a:rPr lang="en-US" smtClean="0"/>
              <a:t>7/12/2012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63428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9B33F-799C-42F3-B9DD-4B01E8EA2C16}" type="datetimeFigureOut">
              <a:rPr lang="en-US" smtClean="0"/>
              <a:t>7/12/2012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391886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9B33F-799C-42F3-B9DD-4B01E8EA2C16}" type="datetimeFigureOut">
              <a:rPr lang="en-US" smtClean="0"/>
              <a:t>7/12/2012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353003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9B33F-799C-42F3-B9DD-4B01E8EA2C16}" type="datetimeFigureOut">
              <a:rPr lang="en-US" smtClean="0"/>
              <a:t>7/12/2012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87072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9B33F-799C-42F3-B9DD-4B01E8EA2C16}" type="datetimeFigureOut">
              <a:rPr lang="en-US" smtClean="0"/>
              <a:t>7/12/2012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D8920-9AB5-43AB-A38C-798E94D74C0D}" type="slidenum">
              <a:rPr lang="en-US" smtClean="0"/>
              <a:t>‹#›</a:t>
            </a:fld>
            <a:endParaRPr lang="en-US"/>
          </a:p>
        </p:txBody>
      </p:sp>
    </p:spTree>
    <p:extLst>
      <p:ext uri="{BB962C8B-B14F-4D97-AF65-F5344CB8AC3E}">
        <p14:creationId xmlns:p14="http://schemas.microsoft.com/office/powerpoint/2010/main" val="37684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9B33F-799C-42F3-B9DD-4B01E8EA2C16}" type="datetimeFigureOut">
              <a:rPr lang="en-US" smtClean="0"/>
              <a:t>7/12/2012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D8920-9AB5-43AB-A38C-798E94D74C0D}" type="slidenum">
              <a:rPr lang="en-US" smtClean="0"/>
              <a:t>‹#›</a:t>
            </a:fld>
            <a:endParaRPr lang="en-US"/>
          </a:p>
        </p:txBody>
      </p:sp>
    </p:spTree>
    <p:extLst>
      <p:ext uri="{BB962C8B-B14F-4D97-AF65-F5344CB8AC3E}">
        <p14:creationId xmlns:p14="http://schemas.microsoft.com/office/powerpoint/2010/main" val="236153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bbie.schweitzer@jefferson.kyschools.us" TargetMode="External"/><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tmp"/><Relationship Id="rId7" Type="http://schemas.openxmlformats.org/officeDocument/2006/relationships/slide" Target="slide3.xml"/><Relationship Id="rId2" Type="http://schemas.openxmlformats.org/officeDocument/2006/relationships/image" Target="../media/image2.tmp"/><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4.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13" Type="http://schemas.microsoft.com/office/2007/relationships/hdphoto" Target="../media/hdphoto2.wdp"/><Relationship Id="rId18" Type="http://schemas.microsoft.com/office/2007/relationships/hdphoto" Target="../media/hdphoto4.wdp"/><Relationship Id="rId3" Type="http://schemas.openxmlformats.org/officeDocument/2006/relationships/image" Target="../media/image2.tmp"/><Relationship Id="rId21" Type="http://schemas.openxmlformats.org/officeDocument/2006/relationships/image" Target="../media/image4.png"/><Relationship Id="rId7" Type="http://schemas.openxmlformats.org/officeDocument/2006/relationships/slide" Target="slide6.xml"/><Relationship Id="rId12" Type="http://schemas.openxmlformats.org/officeDocument/2006/relationships/image" Target="../media/image7.png"/><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3.wdp"/><Relationship Id="rId20" Type="http://schemas.microsoft.com/office/2007/relationships/hdphoto" Target="../media/hdphoto5.wdp"/><Relationship Id="rId1" Type="http://schemas.openxmlformats.org/officeDocument/2006/relationships/slideLayout" Target="../slideLayouts/slideLayout9.xml"/><Relationship Id="rId6" Type="http://schemas.openxmlformats.org/officeDocument/2006/relationships/slide" Target="slide2.xml"/><Relationship Id="rId11" Type="http://schemas.openxmlformats.org/officeDocument/2006/relationships/hyperlink" Target="http://www.scholastic.com/clifford/make/print/print_tbone.htm" TargetMode="External"/><Relationship Id="rId24" Type="http://schemas.openxmlformats.org/officeDocument/2006/relationships/image" Target="../media/image12.png"/><Relationship Id="rId5" Type="http://schemas.openxmlformats.org/officeDocument/2006/relationships/slide" Target="slide4.xml"/><Relationship Id="rId15" Type="http://schemas.openxmlformats.org/officeDocument/2006/relationships/image" Target="../media/image8.png"/><Relationship Id="rId23" Type="http://schemas.openxmlformats.org/officeDocument/2006/relationships/image" Target="../media/image11.png"/><Relationship Id="rId10" Type="http://schemas.openxmlformats.org/officeDocument/2006/relationships/image" Target="../media/image6.gif"/><Relationship Id="rId19" Type="http://schemas.openxmlformats.org/officeDocument/2006/relationships/image" Target="../media/image10.png"/><Relationship Id="rId4" Type="http://schemas.openxmlformats.org/officeDocument/2006/relationships/image" Target="../media/image5.tmp"/><Relationship Id="rId9" Type="http://schemas.openxmlformats.org/officeDocument/2006/relationships/hyperlink" Target="http://www.scholastic.com/clifford/meet/emily.htm" TargetMode="External"/><Relationship Id="rId14" Type="http://schemas.openxmlformats.org/officeDocument/2006/relationships/hyperlink" Target="http://www.scholastic.com/clifford/make/print/print_mac.htm" TargetMode="External"/><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6.png"/><Relationship Id="rId18" Type="http://schemas.microsoft.com/office/2007/relationships/hdphoto" Target="../media/hdphoto1.wdp"/><Relationship Id="rId3" Type="http://schemas.openxmlformats.org/officeDocument/2006/relationships/image" Target="../media/image2.tmp"/><Relationship Id="rId7" Type="http://schemas.openxmlformats.org/officeDocument/2006/relationships/slide" Target="slide6.xml"/><Relationship Id="rId12" Type="http://schemas.openxmlformats.org/officeDocument/2006/relationships/image" Target="../media/image15.gif"/><Relationship Id="rId17" Type="http://schemas.openxmlformats.org/officeDocument/2006/relationships/image" Target="../media/image4.png"/><Relationship Id="rId2" Type="http://schemas.openxmlformats.org/officeDocument/2006/relationships/notesSlide" Target="../notesSlides/notesSlide2.xml"/><Relationship Id="rId16" Type="http://schemas.openxmlformats.org/officeDocument/2006/relationships/image" Target="../media/image6.gif"/><Relationship Id="rId1" Type="http://schemas.openxmlformats.org/officeDocument/2006/relationships/slideLayout" Target="../slideLayouts/slideLayout9.xml"/><Relationship Id="rId6" Type="http://schemas.openxmlformats.org/officeDocument/2006/relationships/slide" Target="slide2.xml"/><Relationship Id="rId11" Type="http://schemas.openxmlformats.org/officeDocument/2006/relationships/hyperlink" Target="http://www.scholastic.com/clifford/make/print/print_mac.htm" TargetMode="External"/><Relationship Id="rId5" Type="http://schemas.openxmlformats.org/officeDocument/2006/relationships/slide" Target="slide4.xml"/><Relationship Id="rId15" Type="http://schemas.openxmlformats.org/officeDocument/2006/relationships/hyperlink" Target="http://www.scholastic.com/clifford/meet/emily.htm" TargetMode="External"/><Relationship Id="rId10" Type="http://schemas.openxmlformats.org/officeDocument/2006/relationships/image" Target="../media/image14.gif"/><Relationship Id="rId4" Type="http://schemas.openxmlformats.org/officeDocument/2006/relationships/image" Target="../media/image13.tmp"/><Relationship Id="rId9" Type="http://schemas.openxmlformats.org/officeDocument/2006/relationships/hyperlink" Target="http://www.scholastic.com/clifford/make/print/print_tbone.htm" TargetMode="Externa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8.tmp"/><Relationship Id="rId7" Type="http://schemas.openxmlformats.org/officeDocument/2006/relationships/slide" Target="slide3.xml"/><Relationship Id="rId12" Type="http://schemas.openxmlformats.org/officeDocument/2006/relationships/image" Target="../media/image23.png"/><Relationship Id="rId2" Type="http://schemas.openxmlformats.org/officeDocument/2006/relationships/image" Target="../media/image2.tmp"/><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image" Target="../media/image22.png"/><Relationship Id="rId5" Type="http://schemas.openxmlformats.org/officeDocument/2006/relationships/slide" Target="slide2.xml"/><Relationship Id="rId10" Type="http://schemas.openxmlformats.org/officeDocument/2006/relationships/image" Target="../media/image21.png"/><Relationship Id="rId4" Type="http://schemas.openxmlformats.org/officeDocument/2006/relationships/slide" Target="slide4.xml"/><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tmp"/><Relationship Id="rId7" Type="http://schemas.openxmlformats.org/officeDocument/2006/relationships/image" Target="../media/image18.tmp"/><Relationship Id="rId2" Type="http://schemas.openxmlformats.org/officeDocument/2006/relationships/image" Target="../media/image2.tmp"/><Relationship Id="rId1" Type="http://schemas.openxmlformats.org/officeDocument/2006/relationships/slideLayout" Target="../slideLayouts/slideLayout9.xml"/><Relationship Id="rId6" Type="http://schemas.openxmlformats.org/officeDocument/2006/relationships/image" Target="../media/image26.tmp"/><Relationship Id="rId5" Type="http://schemas.openxmlformats.org/officeDocument/2006/relationships/slide" Target="slide2.xml"/><Relationship Id="rId10" Type="http://schemas.openxmlformats.org/officeDocument/2006/relationships/image" Target="../media/image27.png"/><Relationship Id="rId4" Type="http://schemas.openxmlformats.org/officeDocument/2006/relationships/slide" Target="slide4.xm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image" Target="../media/image2.tmp"/><Relationship Id="rId7" Type="http://schemas.openxmlformats.org/officeDocument/2006/relationships/image" Target="../media/image26.tm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2.xml"/><Relationship Id="rId11" Type="http://schemas.openxmlformats.org/officeDocument/2006/relationships/image" Target="../media/image27.png"/><Relationship Id="rId5" Type="http://schemas.openxmlformats.org/officeDocument/2006/relationships/slide" Target="slide4.xml"/><Relationship Id="rId10" Type="http://schemas.openxmlformats.org/officeDocument/2006/relationships/slide" Target="slide3.xml"/><Relationship Id="rId4" Type="http://schemas.openxmlformats.org/officeDocument/2006/relationships/image" Target="../media/image5.tmp"/><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elcome to Facebook - Log In, Sign Up or Learn More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7123" t="20683" r="5480" b="3647"/>
          <a:stretch/>
        </p:blipFill>
        <p:spPr>
          <a:xfrm>
            <a:off x="-1" y="0"/>
            <a:ext cx="9070073"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pic>
      <p:pic>
        <p:nvPicPr>
          <p:cNvPr id="10" name="Picture 9" descr="Welcome to Facebook - Log In, Sign Up or Learn More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7123" t="67674" r="44236" b="13391"/>
          <a:stretch/>
        </p:blipFill>
        <p:spPr>
          <a:xfrm>
            <a:off x="0" y="4038600"/>
            <a:ext cx="9070072" cy="19363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pic>
      <p:pic>
        <p:nvPicPr>
          <p:cNvPr id="11" name="Picture 10" descr="Welcome to Facebook - Log In, Sign Up or Learn More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314" t="20684" r="44236" b="70332"/>
          <a:stretch/>
        </p:blipFill>
        <p:spPr>
          <a:xfrm>
            <a:off x="-1" y="-12950"/>
            <a:ext cx="9144001" cy="9273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pic>
      <p:sp>
        <p:nvSpPr>
          <p:cNvPr id="12" name="TextBox 11"/>
          <p:cNvSpPr txBox="1"/>
          <p:nvPr/>
        </p:nvSpPr>
        <p:spPr>
          <a:xfrm>
            <a:off x="228600" y="70980"/>
            <a:ext cx="7010400" cy="646331"/>
          </a:xfrm>
          <a:prstGeom prst="rect">
            <a:avLst/>
          </a:prstGeom>
          <a:noFill/>
        </p:spPr>
        <p:txBody>
          <a:bodyPr wrap="square" rtlCol="0">
            <a:spAutoFit/>
          </a:bodyPr>
          <a:lstStyle/>
          <a:p>
            <a:r>
              <a:rPr lang="en-US" sz="3600" b="1" dirty="0" smtClean="0">
                <a:solidFill>
                  <a:schemeClr val="bg1"/>
                </a:solidFill>
              </a:rPr>
              <a:t>Facebook Project – </a:t>
            </a:r>
            <a:r>
              <a:rPr lang="en-US" sz="3600" b="1" dirty="0" smtClean="0">
                <a:solidFill>
                  <a:schemeClr val="bg1"/>
                </a:solidFill>
              </a:rPr>
              <a:t>Lauren Manning</a:t>
            </a:r>
            <a:endParaRPr lang="en-US" sz="3600" b="1" dirty="0">
              <a:solidFill>
                <a:schemeClr val="bg1"/>
              </a:solidFill>
            </a:endParaRPr>
          </a:p>
        </p:txBody>
      </p:sp>
      <p:sp>
        <p:nvSpPr>
          <p:cNvPr id="13" name="Rounded Rectangle 12"/>
          <p:cNvSpPr/>
          <p:nvPr/>
        </p:nvSpPr>
        <p:spPr>
          <a:xfrm>
            <a:off x="5257800" y="1066800"/>
            <a:ext cx="3505200" cy="4724400"/>
          </a:xfrm>
          <a:prstGeom prst="roundRect">
            <a:avLst/>
          </a:prstGeom>
          <a:solidFill>
            <a:srgbClr val="2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1284911"/>
            <a:ext cx="4267201" cy="646331"/>
          </a:xfrm>
          <a:prstGeom prst="rect">
            <a:avLst/>
          </a:prstGeom>
          <a:solidFill>
            <a:schemeClr val="bg1"/>
          </a:solidFill>
        </p:spPr>
        <p:txBody>
          <a:bodyPr wrap="square" rtlCol="0">
            <a:spAutoFit/>
          </a:bodyPr>
          <a:lstStyle/>
          <a:p>
            <a:r>
              <a:rPr lang="en-US" b="1" dirty="0" smtClean="0">
                <a:solidFill>
                  <a:schemeClr val="tx2">
                    <a:lumMod val="50000"/>
                  </a:schemeClr>
                </a:solidFill>
              </a:rPr>
              <a:t>Facebook can help you connect and share history of people’s lives.</a:t>
            </a:r>
            <a:endParaRPr lang="en-US" b="1" dirty="0">
              <a:solidFill>
                <a:schemeClr val="tx2">
                  <a:lumMod val="50000"/>
                </a:schemeClr>
              </a:solidFill>
            </a:endParaRPr>
          </a:p>
        </p:txBody>
      </p:sp>
      <p:sp>
        <p:nvSpPr>
          <p:cNvPr id="18" name="TextBox 17"/>
          <p:cNvSpPr txBox="1"/>
          <p:nvPr/>
        </p:nvSpPr>
        <p:spPr>
          <a:xfrm>
            <a:off x="5410200" y="1143000"/>
            <a:ext cx="3200400" cy="4431983"/>
          </a:xfrm>
          <a:prstGeom prst="rect">
            <a:avLst/>
          </a:prstGeom>
          <a:noFill/>
        </p:spPr>
        <p:txBody>
          <a:bodyPr wrap="square" rtlCol="0">
            <a:spAutoFit/>
          </a:bodyPr>
          <a:lstStyle/>
          <a:p>
            <a:pPr algn="ctr"/>
            <a:r>
              <a:rPr lang="en-US" sz="1400" dirty="0" smtClean="0">
                <a:solidFill>
                  <a:schemeClr val="bg1"/>
                </a:solidFill>
              </a:rPr>
              <a:t>You can complete one or more of the following  pages on a historical figure. </a:t>
            </a:r>
            <a:endParaRPr lang="en-US" sz="800" dirty="0" smtClean="0">
              <a:solidFill>
                <a:schemeClr val="bg1"/>
              </a:solidFill>
            </a:endParaRPr>
          </a:p>
          <a:p>
            <a:endParaRPr lang="en-US" sz="1400" dirty="0" smtClean="0">
              <a:solidFill>
                <a:schemeClr val="bg1"/>
              </a:solidFill>
            </a:endParaRPr>
          </a:p>
          <a:p>
            <a:pPr marL="285750" indent="-285750">
              <a:buFont typeface="Arial" pitchFamily="34" charset="0"/>
              <a:buChar char="•"/>
            </a:pPr>
            <a:r>
              <a:rPr lang="en-US" sz="1200" dirty="0" smtClean="0">
                <a:solidFill>
                  <a:schemeClr val="bg1"/>
                </a:solidFill>
              </a:rPr>
              <a:t>Insert the historical figures picture and name on each page you select to complete.</a:t>
            </a:r>
          </a:p>
          <a:p>
            <a:pPr marL="285750" indent="-285750">
              <a:buFont typeface="Arial" pitchFamily="34" charset="0"/>
              <a:buChar char="•"/>
            </a:pPr>
            <a:r>
              <a:rPr lang="en-US" sz="1200" b="1" dirty="0" smtClean="0">
                <a:solidFill>
                  <a:schemeClr val="bg1"/>
                </a:solidFill>
              </a:rPr>
              <a:t>INFO </a:t>
            </a:r>
            <a:r>
              <a:rPr lang="en-US" sz="1200" dirty="0" smtClean="0">
                <a:solidFill>
                  <a:schemeClr val="bg1"/>
                </a:solidFill>
              </a:rPr>
              <a:t>- Fill out as if you were that historical person.</a:t>
            </a:r>
          </a:p>
          <a:p>
            <a:pPr marL="285750" indent="-285750">
              <a:buFont typeface="Arial" pitchFamily="34" charset="0"/>
              <a:buChar char="•"/>
            </a:pPr>
            <a:r>
              <a:rPr lang="en-US" sz="1200" b="1" dirty="0" smtClean="0">
                <a:solidFill>
                  <a:schemeClr val="bg1"/>
                </a:solidFill>
              </a:rPr>
              <a:t>FRIENDS </a:t>
            </a:r>
            <a:r>
              <a:rPr lang="en-US" sz="1200" dirty="0" smtClean="0">
                <a:solidFill>
                  <a:schemeClr val="bg1"/>
                </a:solidFill>
              </a:rPr>
              <a:t>– Type in the name of the people who would have been involved with the historical figure.  Put  a picture or symbols for each friend.    This could include people who were not their friends. </a:t>
            </a:r>
          </a:p>
          <a:p>
            <a:pPr marL="285750" indent="-285750">
              <a:buFont typeface="Arial" pitchFamily="34" charset="0"/>
              <a:buChar char="•"/>
            </a:pPr>
            <a:r>
              <a:rPr lang="en-US" sz="1200" b="1" dirty="0" smtClean="0">
                <a:solidFill>
                  <a:schemeClr val="bg1"/>
                </a:solidFill>
              </a:rPr>
              <a:t>WALL</a:t>
            </a:r>
            <a:r>
              <a:rPr lang="en-US" sz="1200" dirty="0" smtClean="0">
                <a:solidFill>
                  <a:schemeClr val="bg1"/>
                </a:solidFill>
              </a:rPr>
              <a:t> - This should be a time line of some important event.  Pick one  or  more of the historical  figures friend to set the time.  It can be in years. Great place to use people who did not agree with them. </a:t>
            </a:r>
          </a:p>
          <a:p>
            <a:pPr marL="285750" indent="-285750">
              <a:buFont typeface="Arial" pitchFamily="34" charset="0"/>
              <a:buChar char="•"/>
            </a:pPr>
            <a:r>
              <a:rPr lang="en-US" sz="1200" b="1" dirty="0" smtClean="0">
                <a:solidFill>
                  <a:schemeClr val="bg1"/>
                </a:solidFill>
              </a:rPr>
              <a:t>PHOTOS –</a:t>
            </a:r>
            <a:r>
              <a:rPr lang="en-US" sz="1200" dirty="0" smtClean="0">
                <a:solidFill>
                  <a:schemeClr val="bg1"/>
                </a:solidFill>
              </a:rPr>
              <a:t>Use different pictures that illustrates  aspects of their lives – family,  important sites, etc.  </a:t>
            </a:r>
          </a:p>
          <a:p>
            <a:pPr marL="285750" indent="-285750">
              <a:buFont typeface="Arial" pitchFamily="34" charset="0"/>
              <a:buChar char="•"/>
            </a:pPr>
            <a:r>
              <a:rPr lang="en-US" sz="1200" b="1" dirty="0" smtClean="0">
                <a:solidFill>
                  <a:schemeClr val="bg1"/>
                </a:solidFill>
              </a:rPr>
              <a:t>NOTES</a:t>
            </a:r>
            <a:r>
              <a:rPr lang="en-US" sz="1200" dirty="0" smtClean="0">
                <a:solidFill>
                  <a:schemeClr val="bg1"/>
                </a:solidFill>
              </a:rPr>
              <a:t> – Copy of a speech or short explanation of something that was important in their lives. </a:t>
            </a:r>
            <a:endParaRPr lang="en-US" sz="1400" dirty="0">
              <a:solidFill>
                <a:schemeClr val="bg1"/>
              </a:solidFill>
            </a:endParaRPr>
          </a:p>
        </p:txBody>
      </p:sp>
      <p:sp>
        <p:nvSpPr>
          <p:cNvPr id="19" name="Rounded Rectangle 18"/>
          <p:cNvSpPr/>
          <p:nvPr/>
        </p:nvSpPr>
        <p:spPr>
          <a:xfrm>
            <a:off x="304800" y="4222316"/>
            <a:ext cx="3962400" cy="1264084"/>
          </a:xfrm>
          <a:prstGeom prst="roundRect">
            <a:avLst/>
          </a:prstGeom>
          <a:solidFill>
            <a:srgbClr val="2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3400" y="4343400"/>
            <a:ext cx="3886201" cy="923330"/>
          </a:xfrm>
          <a:prstGeom prst="rect">
            <a:avLst/>
          </a:prstGeom>
          <a:noFill/>
        </p:spPr>
        <p:txBody>
          <a:bodyPr wrap="square" rtlCol="0">
            <a:spAutoFit/>
          </a:bodyPr>
          <a:lstStyle/>
          <a:p>
            <a:r>
              <a:rPr lang="en-US" dirty="0" smtClean="0">
                <a:solidFill>
                  <a:schemeClr val="bg1"/>
                </a:solidFill>
              </a:rPr>
              <a:t>All about Me Museum:</a:t>
            </a:r>
          </a:p>
          <a:p>
            <a:r>
              <a:rPr lang="en-US" dirty="0" smtClean="0">
                <a:solidFill>
                  <a:schemeClr val="bg1"/>
                </a:solidFill>
              </a:rPr>
              <a:t>This could be use by students to document their lives and likes. </a:t>
            </a:r>
          </a:p>
        </p:txBody>
      </p:sp>
      <p:sp>
        <p:nvSpPr>
          <p:cNvPr id="2" name="TextBox 1"/>
          <p:cNvSpPr txBox="1"/>
          <p:nvPr/>
        </p:nvSpPr>
        <p:spPr>
          <a:xfrm>
            <a:off x="0" y="6324600"/>
            <a:ext cx="9144000" cy="381000"/>
          </a:xfrm>
          <a:prstGeom prst="rect">
            <a:avLst/>
          </a:prstGeom>
          <a:solidFill>
            <a:schemeClr val="tx2"/>
          </a:solidFill>
        </p:spPr>
        <p:txBody>
          <a:bodyPr wrap="square" rtlCol="0">
            <a:spAutoFit/>
          </a:bodyPr>
          <a:lstStyle/>
          <a:p>
            <a:pPr algn="ctr"/>
            <a:r>
              <a:rPr lang="en-US" dirty="0" smtClean="0">
                <a:solidFill>
                  <a:schemeClr val="bg1"/>
                </a:solidFill>
              </a:rPr>
              <a:t>Contact </a:t>
            </a:r>
            <a:r>
              <a:rPr lang="en-US" dirty="0" smtClean="0">
                <a:solidFill>
                  <a:schemeClr val="bg1"/>
                </a:solidFill>
                <a:hlinkClick r:id="rId3"/>
              </a:rPr>
              <a:t>Debbie.schweitzer@jefferson.kyschools.us</a:t>
            </a:r>
            <a:r>
              <a:rPr lang="en-US" dirty="0" smtClean="0">
                <a:solidFill>
                  <a:schemeClr val="bg1"/>
                </a:solidFill>
              </a:rPr>
              <a:t>  if there is a problem with this file.</a:t>
            </a:r>
            <a:endParaRPr lang="en-US" dirty="0">
              <a:solidFill>
                <a:schemeClr val="bg1"/>
              </a:solidFill>
            </a:endParaRPr>
          </a:p>
        </p:txBody>
      </p:sp>
    </p:spTree>
    <p:extLst>
      <p:ext uri="{BB962C8B-B14F-4D97-AF65-F5344CB8AC3E}">
        <p14:creationId xmlns:p14="http://schemas.microsoft.com/office/powerpoint/2010/main" val="43930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990600"/>
            <a:ext cx="6400800" cy="566738"/>
          </a:xfrm>
        </p:spPr>
        <p:txBody>
          <a:bodyPr/>
          <a:lstStyle/>
          <a:p>
            <a:r>
              <a:rPr lang="en-US" dirty="0"/>
              <a:t>I</a:t>
            </a:r>
            <a:r>
              <a:rPr lang="en-US" dirty="0" smtClean="0"/>
              <a:t> am Clifford the big, red dog! </a:t>
            </a:r>
            <a:endParaRPr lang="en-US" dirty="0"/>
          </a:p>
        </p:txBody>
      </p:sp>
      <p:pic>
        <p:nvPicPr>
          <p:cNvPr id="10" name="Picture 9" descr="Jean McCreight Miller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5875" t="20800" r="9500" b="74219"/>
          <a:stretch/>
        </p:blipFill>
        <p:spPr>
          <a:xfrm>
            <a:off x="293370" y="381000"/>
            <a:ext cx="8622030" cy="457200"/>
          </a:xfrm>
          <a:prstGeom prst="rect">
            <a:avLst/>
          </a:prstGeom>
        </p:spPr>
      </p:pic>
      <p:sp>
        <p:nvSpPr>
          <p:cNvPr id="11" name="Text Placeholder 5"/>
          <p:cNvSpPr txBox="1">
            <a:spLocks/>
          </p:cNvSpPr>
          <p:nvPr/>
        </p:nvSpPr>
        <p:spPr>
          <a:xfrm>
            <a:off x="4179570" y="2346960"/>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14" name="Text Placeholder 5"/>
          <p:cNvSpPr>
            <a:spLocks noGrp="1"/>
          </p:cNvSpPr>
          <p:nvPr/>
        </p:nvSpPr>
        <p:spPr>
          <a:xfrm>
            <a:off x="2362200" y="3200400"/>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22" name="TextBox 21"/>
          <p:cNvSpPr txBox="1"/>
          <p:nvPr/>
        </p:nvSpPr>
        <p:spPr>
          <a:xfrm>
            <a:off x="2514600" y="1667062"/>
            <a:ext cx="6400800" cy="5078313"/>
          </a:xfrm>
          <a:prstGeom prst="rect">
            <a:avLst/>
          </a:prstGeom>
          <a:solidFill>
            <a:schemeClr val="bg1">
              <a:lumMod val="85000"/>
            </a:schemeClr>
          </a:solidFill>
        </p:spPr>
        <p:txBody>
          <a:bodyPr wrap="square" rtlCol="0">
            <a:spAutoFit/>
          </a:bodyPr>
          <a:lstStyle/>
          <a:p>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a:p>
            <a:pPr algn="r"/>
            <a:endParaRPr lang="en-US" sz="1200" dirty="0">
              <a:solidFill>
                <a:srgbClr val="585858"/>
              </a:solidFill>
            </a:endParaRPr>
          </a:p>
          <a:p>
            <a:pPr algn="r"/>
            <a:endParaRPr lang="en-US" sz="1200" dirty="0" smtClean="0">
              <a:solidFill>
                <a:srgbClr val="585858"/>
              </a:solidFill>
            </a:endParaRPr>
          </a:p>
        </p:txBody>
      </p:sp>
      <p:sp>
        <p:nvSpPr>
          <p:cNvPr id="17" name="TextBox 16"/>
          <p:cNvSpPr txBox="1"/>
          <p:nvPr/>
        </p:nvSpPr>
        <p:spPr>
          <a:xfrm>
            <a:off x="2514600" y="1672441"/>
            <a:ext cx="3048000" cy="4893647"/>
          </a:xfrm>
          <a:prstGeom prst="rect">
            <a:avLst/>
          </a:prstGeom>
          <a:solidFill>
            <a:schemeClr val="bg1">
              <a:lumMod val="85000"/>
            </a:schemeClr>
          </a:solidFill>
        </p:spPr>
        <p:txBody>
          <a:bodyPr wrap="square" rtlCol="0">
            <a:spAutoFit/>
          </a:bodyPr>
          <a:lstStyle/>
          <a:p>
            <a:r>
              <a:rPr lang="en-US" sz="1200" dirty="0" smtClean="0">
                <a:solidFill>
                  <a:srgbClr val="585858"/>
                </a:solidFill>
              </a:rPr>
              <a:t>Birthday:</a:t>
            </a:r>
          </a:p>
          <a:p>
            <a:endParaRPr lang="en-US" sz="1200" dirty="0" smtClean="0">
              <a:solidFill>
                <a:srgbClr val="585858"/>
              </a:solidFill>
            </a:endParaRPr>
          </a:p>
          <a:p>
            <a:r>
              <a:rPr lang="en-US" sz="1200" dirty="0" smtClean="0">
                <a:solidFill>
                  <a:srgbClr val="585858"/>
                </a:solidFill>
              </a:rPr>
              <a:t>I am:</a:t>
            </a:r>
          </a:p>
          <a:p>
            <a:endParaRPr lang="en-US" sz="1200" dirty="0" smtClean="0">
              <a:solidFill>
                <a:srgbClr val="585858"/>
              </a:solidFill>
            </a:endParaRPr>
          </a:p>
          <a:p>
            <a:r>
              <a:rPr lang="en-US" sz="1200" dirty="0" smtClean="0">
                <a:solidFill>
                  <a:srgbClr val="585858"/>
                </a:solidFill>
              </a:rPr>
              <a:t>Education:</a:t>
            </a:r>
          </a:p>
          <a:p>
            <a:endParaRPr lang="en-US" sz="1200" dirty="0" smtClean="0">
              <a:solidFill>
                <a:srgbClr val="585858"/>
              </a:solidFill>
            </a:endParaRPr>
          </a:p>
          <a:p>
            <a:endParaRPr lang="en-US" sz="1200" dirty="0" smtClean="0">
              <a:solidFill>
                <a:srgbClr val="585858"/>
              </a:solidFill>
            </a:endParaRPr>
          </a:p>
          <a:p>
            <a:r>
              <a:rPr lang="en-US" sz="1200" dirty="0" smtClean="0">
                <a:solidFill>
                  <a:srgbClr val="585858"/>
                </a:solidFill>
              </a:rPr>
              <a:t>Hometown: </a:t>
            </a:r>
          </a:p>
          <a:p>
            <a:endParaRPr lang="en-US" sz="1200" dirty="0">
              <a:solidFill>
                <a:srgbClr val="585858"/>
              </a:solidFill>
            </a:endParaRPr>
          </a:p>
          <a:p>
            <a:r>
              <a:rPr lang="en-US" sz="1200" dirty="0" smtClean="0">
                <a:solidFill>
                  <a:srgbClr val="585858"/>
                </a:solidFill>
              </a:rPr>
              <a:t>Work:</a:t>
            </a:r>
          </a:p>
          <a:p>
            <a:endParaRPr lang="en-US" sz="1200" dirty="0" smtClean="0">
              <a:solidFill>
                <a:srgbClr val="585858"/>
              </a:solidFill>
            </a:endParaRPr>
          </a:p>
          <a:p>
            <a:endParaRPr lang="en-US" sz="1200" dirty="0" smtClean="0">
              <a:solidFill>
                <a:srgbClr val="585858"/>
              </a:solidFill>
            </a:endParaRPr>
          </a:p>
          <a:p>
            <a:r>
              <a:rPr lang="en-US" sz="1200" dirty="0" smtClean="0">
                <a:solidFill>
                  <a:srgbClr val="585858"/>
                </a:solidFill>
              </a:rPr>
              <a:t>Interested in:</a:t>
            </a:r>
          </a:p>
          <a:p>
            <a:endParaRPr lang="en-US" sz="1200" dirty="0" smtClean="0">
              <a:solidFill>
                <a:srgbClr val="585858"/>
              </a:solidFill>
            </a:endParaRPr>
          </a:p>
          <a:p>
            <a:endParaRPr lang="en-US" sz="1200" dirty="0">
              <a:solidFill>
                <a:srgbClr val="585858"/>
              </a:solidFill>
            </a:endParaRPr>
          </a:p>
          <a:p>
            <a:endParaRPr lang="en-US" sz="1200" dirty="0">
              <a:solidFill>
                <a:srgbClr val="585858"/>
              </a:solidFill>
            </a:endParaRPr>
          </a:p>
          <a:p>
            <a:r>
              <a:rPr lang="en-US" sz="1200" dirty="0" smtClean="0">
                <a:solidFill>
                  <a:srgbClr val="585858"/>
                </a:solidFill>
              </a:rPr>
              <a:t>Philosophy:</a:t>
            </a:r>
          </a:p>
          <a:p>
            <a:endParaRPr lang="en-US" sz="1200" dirty="0" smtClean="0">
              <a:solidFill>
                <a:srgbClr val="585858"/>
              </a:solidFill>
            </a:endParaRPr>
          </a:p>
          <a:p>
            <a:endParaRPr lang="en-US" sz="1200" dirty="0">
              <a:solidFill>
                <a:srgbClr val="585858"/>
              </a:solidFill>
            </a:endParaRPr>
          </a:p>
          <a:p>
            <a:r>
              <a:rPr lang="en-US" sz="1200" dirty="0" smtClean="0">
                <a:solidFill>
                  <a:srgbClr val="585858"/>
                </a:solidFill>
              </a:rPr>
              <a:t>Places I have  traveled :</a:t>
            </a:r>
          </a:p>
          <a:p>
            <a:endParaRPr lang="en-US" sz="1200" dirty="0">
              <a:solidFill>
                <a:srgbClr val="585858"/>
              </a:solidFill>
            </a:endParaRPr>
          </a:p>
          <a:p>
            <a:endParaRPr lang="en-US" sz="1200" dirty="0" smtClean="0">
              <a:solidFill>
                <a:srgbClr val="585858"/>
              </a:solidFill>
            </a:endParaRPr>
          </a:p>
          <a:p>
            <a:endParaRPr lang="en-US" sz="1200" dirty="0">
              <a:solidFill>
                <a:srgbClr val="585858"/>
              </a:solidFill>
            </a:endParaRPr>
          </a:p>
          <a:p>
            <a:r>
              <a:rPr lang="en-US" sz="1200" dirty="0" smtClean="0">
                <a:solidFill>
                  <a:srgbClr val="585858"/>
                </a:solidFill>
              </a:rPr>
              <a:t>Other : </a:t>
            </a:r>
          </a:p>
          <a:p>
            <a:endParaRPr lang="en-US" sz="1200" dirty="0">
              <a:solidFill>
                <a:srgbClr val="585858"/>
              </a:solidFill>
            </a:endParaRPr>
          </a:p>
          <a:p>
            <a:endParaRPr lang="en-US" sz="1200" dirty="0" smtClean="0">
              <a:solidFill>
                <a:srgbClr val="585858"/>
              </a:solidFill>
            </a:endParaRP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59161"/>
            <a:ext cx="1824050" cy="3317839"/>
          </a:xfrm>
          <a:prstGeom prst="rect">
            <a:avLst/>
          </a:prstGeom>
        </p:spPr>
      </p:pic>
      <p:sp>
        <p:nvSpPr>
          <p:cNvPr id="19" name="Action Button: Custom 18">
            <a:hlinkClick r:id="rId4" action="ppaction://hlinksldjump" highlightClick="1"/>
          </p:cNvPr>
          <p:cNvSpPr/>
          <p:nvPr/>
        </p:nvSpPr>
        <p:spPr>
          <a:xfrm>
            <a:off x="533400" y="3429000"/>
            <a:ext cx="1824050" cy="4024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Custom 22">
            <a:hlinkClick r:id="rId5" action="ppaction://hlinksldjump" highlightClick="1"/>
          </p:cNvPr>
          <p:cNvSpPr/>
          <p:nvPr/>
        </p:nvSpPr>
        <p:spPr>
          <a:xfrm>
            <a:off x="533400" y="39624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4" action="ppaction://hlinksldjump" highlightClick="1"/>
          </p:cNvPr>
          <p:cNvSpPr/>
          <p:nvPr/>
        </p:nvSpPr>
        <p:spPr>
          <a:xfrm>
            <a:off x="533400" y="44958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27746" y="2407177"/>
            <a:ext cx="5587653" cy="461665"/>
          </a:xfrm>
          <a:prstGeom prst="rect">
            <a:avLst/>
          </a:prstGeom>
          <a:solidFill>
            <a:schemeClr val="bg1"/>
          </a:solidFill>
        </p:spPr>
        <p:txBody>
          <a:bodyPr wrap="square" rtlCol="0">
            <a:spAutoFit/>
          </a:bodyPr>
          <a:lstStyle/>
          <a:p>
            <a:r>
              <a:rPr lang="en-US" sz="1200" dirty="0" smtClean="0"/>
              <a:t>No school for me I am a dog, but I love to learn new tricks from my owner Emily and to play at school during recess.  Once as a puppy I got in quite a mess at school! Ruff   (10)</a:t>
            </a:r>
            <a:endParaRPr lang="en-US" sz="1200" dirty="0"/>
          </a:p>
        </p:txBody>
      </p:sp>
      <p:sp>
        <p:nvSpPr>
          <p:cNvPr id="29" name="TextBox 28"/>
          <p:cNvSpPr txBox="1"/>
          <p:nvPr/>
        </p:nvSpPr>
        <p:spPr>
          <a:xfrm>
            <a:off x="3429547" y="2951179"/>
            <a:ext cx="5376249" cy="276999"/>
          </a:xfrm>
          <a:prstGeom prst="rect">
            <a:avLst/>
          </a:prstGeom>
          <a:solidFill>
            <a:schemeClr val="bg1"/>
          </a:solidFill>
        </p:spPr>
        <p:txBody>
          <a:bodyPr wrap="square" rtlCol="0">
            <a:spAutoFit/>
          </a:bodyPr>
          <a:lstStyle/>
          <a:p>
            <a:r>
              <a:rPr lang="en-US" sz="1200" dirty="0" smtClean="0"/>
              <a:t>I used to live in the  city, but I grew so large we had to move to Birdwell Island.  (9</a:t>
            </a:r>
            <a:r>
              <a:rPr lang="en-US" sz="1100" dirty="0" smtClean="0"/>
              <a:t>)</a:t>
            </a:r>
            <a:endParaRPr lang="en-US" sz="1100" dirty="0"/>
          </a:p>
        </p:txBody>
      </p:sp>
      <p:sp>
        <p:nvSpPr>
          <p:cNvPr id="30" name="TextBox 29"/>
          <p:cNvSpPr txBox="1"/>
          <p:nvPr/>
        </p:nvSpPr>
        <p:spPr>
          <a:xfrm>
            <a:off x="4164905" y="5181600"/>
            <a:ext cx="4690996" cy="461665"/>
          </a:xfrm>
          <a:prstGeom prst="rect">
            <a:avLst/>
          </a:prstGeom>
          <a:solidFill>
            <a:schemeClr val="bg1"/>
          </a:solidFill>
        </p:spPr>
        <p:txBody>
          <a:bodyPr wrap="square" rtlCol="0">
            <a:spAutoFit/>
          </a:bodyPr>
          <a:lstStyle/>
          <a:p>
            <a:r>
              <a:rPr lang="en-US" sz="1200" dirty="0" smtClean="0"/>
              <a:t>To the beach, the circus, back to the city to visit my mother, Hollywood,  and Washington to name a few and of course to the vet, </a:t>
            </a:r>
            <a:r>
              <a:rPr lang="en-US" sz="1200" dirty="0" err="1" smtClean="0"/>
              <a:t>ughhh</a:t>
            </a:r>
            <a:r>
              <a:rPr lang="en-US" sz="1200" dirty="0" smtClean="0"/>
              <a:t>!  (9) (10)</a:t>
            </a:r>
            <a:endParaRPr lang="en-US" sz="1200" dirty="0"/>
          </a:p>
        </p:txBody>
      </p:sp>
      <p:sp>
        <p:nvSpPr>
          <p:cNvPr id="31" name="TextBox 30"/>
          <p:cNvSpPr txBox="1"/>
          <p:nvPr/>
        </p:nvSpPr>
        <p:spPr>
          <a:xfrm>
            <a:off x="2964493" y="2035246"/>
            <a:ext cx="2764077" cy="307777"/>
          </a:xfrm>
          <a:prstGeom prst="rect">
            <a:avLst/>
          </a:prstGeom>
          <a:solidFill>
            <a:schemeClr val="bg1"/>
          </a:solidFill>
        </p:spPr>
        <p:txBody>
          <a:bodyPr wrap="square" rtlCol="0">
            <a:spAutoFit/>
          </a:bodyPr>
          <a:lstStyle/>
          <a:p>
            <a:r>
              <a:rPr lang="en-US" sz="1400" dirty="0" smtClean="0"/>
              <a:t>Male  (7)</a:t>
            </a:r>
            <a:endParaRPr lang="en-US" sz="1400" dirty="0"/>
          </a:p>
        </p:txBody>
      </p:sp>
      <p:sp>
        <p:nvSpPr>
          <p:cNvPr id="33" name="TextBox 32"/>
          <p:cNvSpPr txBox="1"/>
          <p:nvPr/>
        </p:nvSpPr>
        <p:spPr>
          <a:xfrm>
            <a:off x="3234846" y="1697493"/>
            <a:ext cx="2501552" cy="307777"/>
          </a:xfrm>
          <a:prstGeom prst="rect">
            <a:avLst/>
          </a:prstGeom>
          <a:solidFill>
            <a:schemeClr val="bg1"/>
          </a:solidFill>
        </p:spPr>
        <p:txBody>
          <a:bodyPr wrap="square" rtlCol="0">
            <a:spAutoFit/>
          </a:bodyPr>
          <a:lstStyle/>
          <a:p>
            <a:r>
              <a:rPr lang="en-US" sz="1400" dirty="0" smtClean="0"/>
              <a:t>September 5</a:t>
            </a:r>
            <a:r>
              <a:rPr lang="en-US" sz="1400" baseline="30000" dirty="0" smtClean="0"/>
              <a:t>th</a:t>
            </a:r>
            <a:r>
              <a:rPr lang="en-US" sz="1400" dirty="0" smtClean="0"/>
              <a:t>  (8)</a:t>
            </a:r>
            <a:endParaRPr lang="en-US" sz="1400" dirty="0"/>
          </a:p>
        </p:txBody>
      </p:sp>
      <p:sp>
        <p:nvSpPr>
          <p:cNvPr id="34" name="TextBox 33"/>
          <p:cNvSpPr txBox="1"/>
          <p:nvPr/>
        </p:nvSpPr>
        <p:spPr>
          <a:xfrm>
            <a:off x="3029759" y="3351382"/>
            <a:ext cx="5783370" cy="276999"/>
          </a:xfrm>
          <a:prstGeom prst="rect">
            <a:avLst/>
          </a:prstGeom>
          <a:solidFill>
            <a:schemeClr val="bg1"/>
          </a:solidFill>
        </p:spPr>
        <p:txBody>
          <a:bodyPr wrap="square" rtlCol="0">
            <a:spAutoFit/>
          </a:bodyPr>
          <a:lstStyle/>
          <a:p>
            <a:r>
              <a:rPr lang="en-US" sz="1200" dirty="0" smtClean="0"/>
              <a:t>Being a great friend and a great dog! Sometimes I dig for bones all day!  (7) (10)</a:t>
            </a:r>
            <a:endParaRPr lang="en-US" sz="1200" dirty="0"/>
          </a:p>
        </p:txBody>
      </p:sp>
      <p:sp>
        <p:nvSpPr>
          <p:cNvPr id="35" name="TextBox 34"/>
          <p:cNvSpPr txBox="1"/>
          <p:nvPr/>
        </p:nvSpPr>
        <p:spPr>
          <a:xfrm>
            <a:off x="3519541" y="3831431"/>
            <a:ext cx="5296146" cy="646331"/>
          </a:xfrm>
          <a:prstGeom prst="rect">
            <a:avLst/>
          </a:prstGeom>
          <a:solidFill>
            <a:schemeClr val="bg1"/>
          </a:solidFill>
        </p:spPr>
        <p:txBody>
          <a:bodyPr wrap="square" rtlCol="0">
            <a:spAutoFit/>
          </a:bodyPr>
          <a:lstStyle/>
          <a:p>
            <a:r>
              <a:rPr lang="en-US" sz="1200" dirty="0" smtClean="0"/>
              <a:t>My owner Emily Elizabeth, bones, and hanging with my friends Mac, T-Bone, Cleo, Charley, Mac, Samuel, and Jetta.  Oh yeah and treats, as long as I don’t eat too many! (7) (10) </a:t>
            </a:r>
            <a:endParaRPr lang="en-US" sz="1200" dirty="0"/>
          </a:p>
        </p:txBody>
      </p:sp>
      <p:sp>
        <p:nvSpPr>
          <p:cNvPr id="37" name="TextBox 36"/>
          <p:cNvSpPr txBox="1"/>
          <p:nvPr/>
        </p:nvSpPr>
        <p:spPr>
          <a:xfrm>
            <a:off x="3429547" y="4572000"/>
            <a:ext cx="5376249" cy="461665"/>
          </a:xfrm>
          <a:prstGeom prst="rect">
            <a:avLst/>
          </a:prstGeom>
          <a:solidFill>
            <a:schemeClr val="bg1"/>
          </a:solidFill>
        </p:spPr>
        <p:txBody>
          <a:bodyPr wrap="square" rtlCol="0">
            <a:spAutoFit/>
          </a:bodyPr>
          <a:lstStyle/>
          <a:p>
            <a:r>
              <a:rPr lang="en-US" sz="1200" dirty="0" smtClean="0"/>
              <a:t>Friendly, outgoing and helpful!  A great friend to the end and I always stand up for what I believe in.  (7)</a:t>
            </a:r>
            <a:endParaRPr lang="en-US" sz="1200" dirty="0"/>
          </a:p>
        </p:txBody>
      </p:sp>
      <p:sp>
        <p:nvSpPr>
          <p:cNvPr id="38" name="TextBox 37"/>
          <p:cNvSpPr txBox="1"/>
          <p:nvPr/>
        </p:nvSpPr>
        <p:spPr>
          <a:xfrm>
            <a:off x="3088325" y="5908245"/>
            <a:ext cx="5724804" cy="461665"/>
          </a:xfrm>
          <a:prstGeom prst="rect">
            <a:avLst/>
          </a:prstGeom>
          <a:solidFill>
            <a:schemeClr val="bg1"/>
          </a:solidFill>
        </p:spPr>
        <p:txBody>
          <a:bodyPr wrap="square" rtlCol="0">
            <a:spAutoFit/>
          </a:bodyPr>
          <a:lstStyle/>
          <a:p>
            <a:r>
              <a:rPr lang="en-US" sz="1200" dirty="0" smtClean="0"/>
              <a:t>“My head may be in the clouds, but my four paws are always planted firmly on the ground.”  (7</a:t>
            </a:r>
            <a:r>
              <a:rPr lang="en-US" sz="1100" dirty="0" smtClean="0"/>
              <a:t>)</a:t>
            </a:r>
            <a:endParaRPr lang="en-US" sz="1100" dirty="0"/>
          </a:p>
        </p:txBody>
      </p:sp>
      <p:sp>
        <p:nvSpPr>
          <p:cNvPr id="39" name="TextBox 38"/>
          <p:cNvSpPr txBox="1"/>
          <p:nvPr/>
        </p:nvSpPr>
        <p:spPr>
          <a:xfrm>
            <a:off x="7959195" y="1074965"/>
            <a:ext cx="918627" cy="369332"/>
          </a:xfrm>
          <a:prstGeom prst="rect">
            <a:avLst/>
          </a:prstGeom>
          <a:noFill/>
        </p:spPr>
        <p:txBody>
          <a:bodyPr wrap="square" rtlCol="0">
            <a:spAutoFit/>
          </a:bodyPr>
          <a:lstStyle/>
          <a:p>
            <a:r>
              <a:rPr lang="en-US" b="1" dirty="0" smtClean="0">
                <a:solidFill>
                  <a:schemeClr val="bg1">
                    <a:lumMod val="65000"/>
                  </a:schemeClr>
                </a:solidFill>
              </a:rPr>
              <a:t>&gt;</a:t>
            </a:r>
            <a:r>
              <a:rPr lang="en-US" b="1" dirty="0" smtClean="0"/>
              <a:t> Info</a:t>
            </a:r>
          </a:p>
        </p:txBody>
      </p:sp>
      <p:sp>
        <p:nvSpPr>
          <p:cNvPr id="2049" name="Action Button: Custom 2048">
            <a:hlinkClick r:id="rId6" action="ppaction://hlinksldjump" highlightClick="1"/>
          </p:cNvPr>
          <p:cNvSpPr/>
          <p:nvPr/>
        </p:nvSpPr>
        <p:spPr>
          <a:xfrm>
            <a:off x="381000" y="5029200"/>
            <a:ext cx="19764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Action Button: Custom 2050">
            <a:hlinkClick r:id="rId7" action="ppaction://hlinksldjump" highlightClick="1"/>
          </p:cNvPr>
          <p:cNvSpPr/>
          <p:nvPr/>
        </p:nvSpPr>
        <p:spPr>
          <a:xfrm>
            <a:off x="533400" y="5715000"/>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190" b="95620" l="3535" r="98990"/>
                    </a14:imgEffect>
                  </a14:imgLayer>
                </a14:imgProps>
              </a:ext>
              <a:ext uri="{28A0092B-C50C-407E-A947-70E740481C1C}">
                <a14:useLocalDpi xmlns:a14="http://schemas.microsoft.com/office/drawing/2010/main" val="0"/>
              </a:ext>
            </a:extLst>
          </a:blip>
          <a:srcRect b="21299"/>
          <a:stretch/>
        </p:blipFill>
        <p:spPr bwMode="auto">
          <a:xfrm>
            <a:off x="381000" y="1146426"/>
            <a:ext cx="1885950" cy="205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9625" y="2802074"/>
            <a:ext cx="442750"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17407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678477"/>
            <a:ext cx="6248400" cy="566738"/>
          </a:xfrm>
        </p:spPr>
        <p:txBody>
          <a:bodyPr/>
          <a:lstStyle/>
          <a:p>
            <a:r>
              <a:rPr lang="en-US" dirty="0" smtClean="0"/>
              <a:t>Clifford</a:t>
            </a:r>
            <a:endParaRPr lang="en-US" dirty="0"/>
          </a:p>
        </p:txBody>
      </p:sp>
      <p:pic>
        <p:nvPicPr>
          <p:cNvPr id="10" name="Picture 9" descr="Jean McCreight Mille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5875" t="20800" r="9500" b="74219"/>
          <a:stretch/>
        </p:blipFill>
        <p:spPr>
          <a:xfrm>
            <a:off x="293370" y="381000"/>
            <a:ext cx="8622030" cy="457200"/>
          </a:xfrm>
          <a:prstGeom prst="rect">
            <a:avLst/>
          </a:prstGeom>
        </p:spPr>
      </p:pic>
      <p:sp>
        <p:nvSpPr>
          <p:cNvPr id="14" name="Text Placeholder 5"/>
          <p:cNvSpPr>
            <a:spLocks noGrp="1"/>
          </p:cNvSpPr>
          <p:nvPr/>
        </p:nvSpPr>
        <p:spPr>
          <a:xfrm>
            <a:off x="2362200" y="3131646"/>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16" name="Text Placeholder 3"/>
          <p:cNvSpPr>
            <a:spLocks noGrp="1"/>
          </p:cNvSpPr>
          <p:nvPr/>
        </p:nvSpPr>
        <p:spPr>
          <a:xfrm>
            <a:off x="1828800" y="3026569"/>
            <a:ext cx="5486400" cy="804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27387"/>
            <a:ext cx="1864743" cy="2986589"/>
          </a:xfrm>
          <a:prstGeom prst="rect">
            <a:avLst/>
          </a:prstGeom>
        </p:spPr>
      </p:pic>
      <p:sp>
        <p:nvSpPr>
          <p:cNvPr id="3" name="TextBox 2"/>
          <p:cNvSpPr txBox="1"/>
          <p:nvPr/>
        </p:nvSpPr>
        <p:spPr>
          <a:xfrm>
            <a:off x="7676424" y="890299"/>
            <a:ext cx="1143000" cy="369332"/>
          </a:xfrm>
          <a:prstGeom prst="rect">
            <a:avLst/>
          </a:prstGeom>
          <a:noFill/>
        </p:spPr>
        <p:txBody>
          <a:bodyPr wrap="square" rtlCol="0">
            <a:spAutoFit/>
          </a:bodyPr>
          <a:lstStyle/>
          <a:p>
            <a:r>
              <a:rPr lang="en-US" b="1" dirty="0" smtClean="0">
                <a:solidFill>
                  <a:schemeClr val="bg1">
                    <a:lumMod val="65000"/>
                  </a:schemeClr>
                </a:solidFill>
              </a:rPr>
              <a:t>&gt;</a:t>
            </a:r>
            <a:r>
              <a:rPr lang="en-US" b="1" dirty="0" smtClean="0"/>
              <a:t> Friends</a:t>
            </a:r>
          </a:p>
        </p:txBody>
      </p:sp>
      <p:sp>
        <p:nvSpPr>
          <p:cNvPr id="13" name="TextBox 12"/>
          <p:cNvSpPr txBox="1"/>
          <p:nvPr/>
        </p:nvSpPr>
        <p:spPr>
          <a:xfrm>
            <a:off x="3627944" y="1409190"/>
            <a:ext cx="4114800" cy="369332"/>
          </a:xfrm>
          <a:prstGeom prst="rect">
            <a:avLst/>
          </a:prstGeom>
          <a:noFill/>
        </p:spPr>
        <p:txBody>
          <a:bodyPr wrap="square" rtlCol="0">
            <a:spAutoFit/>
          </a:bodyPr>
          <a:lstStyle/>
          <a:p>
            <a:r>
              <a:rPr lang="en-US" dirty="0" smtClean="0"/>
              <a:t>Cleo (2)</a:t>
            </a:r>
            <a:endParaRPr lang="en-US" dirty="0"/>
          </a:p>
        </p:txBody>
      </p:sp>
      <p:sp>
        <p:nvSpPr>
          <p:cNvPr id="21" name="TextBox 20"/>
          <p:cNvSpPr txBox="1"/>
          <p:nvPr/>
        </p:nvSpPr>
        <p:spPr>
          <a:xfrm>
            <a:off x="3785776" y="2083646"/>
            <a:ext cx="4114800" cy="369332"/>
          </a:xfrm>
          <a:prstGeom prst="rect">
            <a:avLst/>
          </a:prstGeom>
          <a:noFill/>
        </p:spPr>
        <p:txBody>
          <a:bodyPr wrap="square" rtlCol="0">
            <a:spAutoFit/>
          </a:bodyPr>
          <a:lstStyle/>
          <a:p>
            <a:r>
              <a:rPr lang="en-US" dirty="0" smtClean="0"/>
              <a:t>  T Bone (3)</a:t>
            </a:r>
            <a:endParaRPr lang="en-US" dirty="0"/>
          </a:p>
        </p:txBody>
      </p:sp>
      <p:sp>
        <p:nvSpPr>
          <p:cNvPr id="23" name="TextBox 22"/>
          <p:cNvSpPr txBox="1"/>
          <p:nvPr/>
        </p:nvSpPr>
        <p:spPr>
          <a:xfrm>
            <a:off x="3718228" y="2737802"/>
            <a:ext cx="4114800" cy="369332"/>
          </a:xfrm>
          <a:prstGeom prst="rect">
            <a:avLst/>
          </a:prstGeom>
          <a:noFill/>
        </p:spPr>
        <p:txBody>
          <a:bodyPr wrap="square" rtlCol="0">
            <a:spAutoFit/>
          </a:bodyPr>
          <a:lstStyle/>
          <a:p>
            <a:r>
              <a:rPr lang="en-US" dirty="0" smtClean="0"/>
              <a:t>Mac (4)</a:t>
            </a:r>
            <a:endParaRPr lang="en-US" dirty="0"/>
          </a:p>
        </p:txBody>
      </p:sp>
      <p:sp>
        <p:nvSpPr>
          <p:cNvPr id="24" name="TextBox 23"/>
          <p:cNvSpPr txBox="1"/>
          <p:nvPr/>
        </p:nvSpPr>
        <p:spPr>
          <a:xfrm>
            <a:off x="3801470" y="3506468"/>
            <a:ext cx="4114800" cy="369332"/>
          </a:xfrm>
          <a:prstGeom prst="rect">
            <a:avLst/>
          </a:prstGeom>
          <a:noFill/>
        </p:spPr>
        <p:txBody>
          <a:bodyPr wrap="square" rtlCol="0">
            <a:spAutoFit/>
          </a:bodyPr>
          <a:lstStyle/>
          <a:p>
            <a:r>
              <a:rPr lang="en-US" dirty="0" smtClean="0"/>
              <a:t>Emily Elizabeth (5)</a:t>
            </a:r>
            <a:endParaRPr lang="en-US" dirty="0"/>
          </a:p>
        </p:txBody>
      </p:sp>
      <p:sp>
        <p:nvSpPr>
          <p:cNvPr id="30" name="Action Button: Custom 29">
            <a:hlinkClick r:id="rId5" action="ppaction://hlinksldjump" highlightClick="1"/>
          </p:cNvPr>
          <p:cNvSpPr/>
          <p:nvPr/>
        </p:nvSpPr>
        <p:spPr>
          <a:xfrm>
            <a:off x="497893" y="3465045"/>
            <a:ext cx="1824050" cy="4024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Custom 30">
            <a:hlinkClick r:id="rId6" action="ppaction://hlinksldjump" highlightClick="1"/>
          </p:cNvPr>
          <p:cNvSpPr/>
          <p:nvPr/>
        </p:nvSpPr>
        <p:spPr>
          <a:xfrm>
            <a:off x="533400" y="39624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Custom 31">
            <a:hlinkClick r:id="rId5" action="ppaction://hlinksldjump" highlightClick="1"/>
          </p:cNvPr>
          <p:cNvSpPr/>
          <p:nvPr/>
        </p:nvSpPr>
        <p:spPr>
          <a:xfrm>
            <a:off x="533400" y="44958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rId7" action="ppaction://hlinksldjump" highlightClick="1"/>
          </p:cNvPr>
          <p:cNvSpPr/>
          <p:nvPr/>
        </p:nvSpPr>
        <p:spPr>
          <a:xfrm>
            <a:off x="381000" y="5029200"/>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Custom 34">
            <a:hlinkClick r:id="rId8" action="ppaction://hlinksldjump" highlightClick="1"/>
          </p:cNvPr>
          <p:cNvSpPr/>
          <p:nvPr/>
        </p:nvSpPr>
        <p:spPr>
          <a:xfrm>
            <a:off x="457200" y="5620083"/>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7</a:t>
            </a:r>
            <a:endParaRPr lang="en-US" sz="2000" dirty="0">
              <a:solidFill>
                <a:srgbClr val="FF0000"/>
              </a:solidFill>
            </a:endParaRPr>
          </a:p>
        </p:txBody>
      </p:sp>
      <p:pic>
        <p:nvPicPr>
          <p:cNvPr id="1026" name="Picture 2" descr="Clifford">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6703" y="3381750"/>
            <a:ext cx="921525" cy="715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holastic.com/clifford/meet/images/char_tbone_09-over.gif">
            <a:hlinkClick r:id="rId11"/>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494" b="100000" l="0" r="100000"/>
                    </a14:imgEffect>
                  </a14:imgLayer>
                </a14:imgProps>
              </a:ext>
              <a:ext uri="{28A0092B-C50C-407E-A947-70E740481C1C}">
                <a14:useLocalDpi xmlns:a14="http://schemas.microsoft.com/office/drawing/2010/main" val="0"/>
              </a:ext>
            </a:extLst>
          </a:blip>
          <a:srcRect/>
          <a:stretch>
            <a:fillRect/>
          </a:stretch>
        </p:blipFill>
        <p:spPr bwMode="auto">
          <a:xfrm>
            <a:off x="2859715" y="1944370"/>
            <a:ext cx="795503" cy="6478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cholastic.com/clifford/meet/images/char_mac_05-over.gif">
            <a:hlinkClick r:id="rId14"/>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796" b="100000" l="9091" r="100000"/>
                    </a14:imgEffect>
                  </a14:imgLayer>
                </a14:imgProps>
              </a:ext>
              <a:ext uri="{28A0092B-C50C-407E-A947-70E740481C1C}">
                <a14:useLocalDpi xmlns:a14="http://schemas.microsoft.com/office/drawing/2010/main" val="0"/>
              </a:ext>
            </a:extLst>
          </a:blip>
          <a:srcRect/>
          <a:stretch>
            <a:fillRect/>
          </a:stretch>
        </p:blipFill>
        <p:spPr bwMode="auto">
          <a:xfrm>
            <a:off x="2931732" y="2617550"/>
            <a:ext cx="696212" cy="6098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89778" l="0" r="100000"/>
                    </a14:imgEffect>
                  </a14:imgLayer>
                </a14:imgProps>
              </a:ext>
              <a:ext uri="{28A0092B-C50C-407E-A947-70E740481C1C}">
                <a14:useLocalDpi xmlns:a14="http://schemas.microsoft.com/office/drawing/2010/main" val="0"/>
              </a:ext>
            </a:extLst>
          </a:blip>
          <a:srcRect/>
          <a:stretch>
            <a:fillRect/>
          </a:stretch>
        </p:blipFill>
        <p:spPr bwMode="auto">
          <a:xfrm>
            <a:off x="2845593" y="1269091"/>
            <a:ext cx="737235" cy="64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3137" b="100000" l="9449" r="100000"/>
                    </a14:imgEffect>
                  </a14:imgLayer>
                </a14:imgProps>
              </a:ext>
              <a:ext uri="{28A0092B-C50C-407E-A947-70E740481C1C}">
                <a14:useLocalDpi xmlns:a14="http://schemas.microsoft.com/office/drawing/2010/main" val="0"/>
              </a:ext>
            </a:extLst>
          </a:blip>
          <a:srcRect/>
          <a:stretch>
            <a:fillRect/>
          </a:stretch>
        </p:blipFill>
        <p:spPr bwMode="auto">
          <a:xfrm>
            <a:off x="2821147" y="4198655"/>
            <a:ext cx="786125" cy="75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718228" y="4393168"/>
            <a:ext cx="4114800" cy="369332"/>
          </a:xfrm>
          <a:prstGeom prst="rect">
            <a:avLst/>
          </a:prstGeom>
          <a:noFill/>
        </p:spPr>
        <p:txBody>
          <a:bodyPr wrap="square" rtlCol="0">
            <a:spAutoFit/>
          </a:bodyPr>
          <a:lstStyle/>
          <a:p>
            <a:r>
              <a:rPr lang="en-US" dirty="0" smtClean="0"/>
              <a:t>Jetta (6)</a:t>
            </a:r>
            <a:endParaRPr lang="en-US" dirty="0"/>
          </a:p>
        </p:txBody>
      </p:sp>
      <p:pic>
        <p:nvPicPr>
          <p:cNvPr id="1033" name="Picture 9"/>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2190" b="95620" l="3535" r="98990"/>
                    </a14:imgEffect>
                  </a14:imgLayer>
                </a14:imgProps>
              </a:ext>
              <a:ext uri="{28A0092B-C50C-407E-A947-70E740481C1C}">
                <a14:useLocalDpi xmlns:a14="http://schemas.microsoft.com/office/drawing/2010/main" val="0"/>
              </a:ext>
            </a:extLst>
          </a:blip>
          <a:srcRect b="21299"/>
          <a:stretch/>
        </p:blipFill>
        <p:spPr bwMode="auto">
          <a:xfrm>
            <a:off x="428625" y="1083260"/>
            <a:ext cx="1885950" cy="205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41189" y="2841903"/>
            <a:ext cx="711200" cy="369332"/>
          </a:xfrm>
          <a:prstGeom prst="rect">
            <a:avLst/>
          </a:prstGeom>
          <a:noFill/>
        </p:spPr>
        <p:txBody>
          <a:bodyPr wrap="square" rtlCol="0">
            <a:spAutoFit/>
          </a:bodyPr>
          <a:lstStyle/>
          <a:p>
            <a:r>
              <a:rPr lang="en-US" dirty="0" smtClean="0"/>
              <a:t>(1)</a:t>
            </a:r>
            <a:endParaRPr lang="en-US" dirty="0"/>
          </a:p>
        </p:txBody>
      </p:sp>
      <p:pic>
        <p:nvPicPr>
          <p:cNvPr id="2"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flipH="1">
            <a:off x="2886757" y="5029200"/>
            <a:ext cx="741415" cy="7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18228" y="5193268"/>
            <a:ext cx="1186543" cy="369332"/>
          </a:xfrm>
          <a:prstGeom prst="rect">
            <a:avLst/>
          </a:prstGeom>
          <a:noFill/>
        </p:spPr>
        <p:txBody>
          <a:bodyPr wrap="none" rtlCol="0">
            <a:spAutoFit/>
          </a:bodyPr>
          <a:lstStyle/>
          <a:p>
            <a:r>
              <a:rPr lang="en-US" dirty="0" smtClean="0"/>
              <a:t>Samuel (7)</a:t>
            </a:r>
            <a:endParaRPr lang="en-US" dirty="0"/>
          </a:p>
        </p:txBody>
      </p:sp>
      <p:pic>
        <p:nvPicPr>
          <p:cNvPr id="1027"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31732" y="5835883"/>
            <a:ext cx="8096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51099" y="6056029"/>
            <a:ext cx="1202702" cy="369332"/>
          </a:xfrm>
          <a:prstGeom prst="rect">
            <a:avLst/>
          </a:prstGeom>
          <a:noFill/>
        </p:spPr>
        <p:txBody>
          <a:bodyPr wrap="none" rtlCol="0">
            <a:spAutoFit/>
          </a:bodyPr>
          <a:lstStyle/>
          <a:p>
            <a:r>
              <a:rPr lang="en-US" dirty="0" smtClean="0"/>
              <a:t>Charley (7)</a:t>
            </a:r>
            <a:endParaRPr lang="en-US" dirty="0"/>
          </a:p>
        </p:txBody>
      </p:sp>
    </p:spTree>
    <p:extLst>
      <p:ext uri="{BB962C8B-B14F-4D97-AF65-F5344CB8AC3E}">
        <p14:creationId xmlns:p14="http://schemas.microsoft.com/office/powerpoint/2010/main" val="359632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990600"/>
            <a:ext cx="6248400" cy="566738"/>
          </a:xfrm>
        </p:spPr>
        <p:txBody>
          <a:bodyPr/>
          <a:lstStyle/>
          <a:p>
            <a:r>
              <a:rPr lang="en-US" dirty="0" smtClean="0"/>
              <a:t>Clifford</a:t>
            </a:r>
            <a:endParaRPr lang="en-US" dirty="0"/>
          </a:p>
        </p:txBody>
      </p:sp>
      <p:pic>
        <p:nvPicPr>
          <p:cNvPr id="10" name="Picture 9" descr="Jean McCreight Mille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5875" t="20800" r="9500" b="74219"/>
          <a:stretch/>
        </p:blipFill>
        <p:spPr>
          <a:xfrm>
            <a:off x="293370" y="381000"/>
            <a:ext cx="8622030" cy="457200"/>
          </a:xfrm>
          <a:prstGeom prst="rect">
            <a:avLst/>
          </a:prstGeom>
        </p:spPr>
      </p:pic>
      <p:sp>
        <p:nvSpPr>
          <p:cNvPr id="14" name="Text Placeholder 5"/>
          <p:cNvSpPr>
            <a:spLocks noGrp="1"/>
          </p:cNvSpPr>
          <p:nvPr/>
        </p:nvSpPr>
        <p:spPr>
          <a:xfrm>
            <a:off x="4146167" y="2971800"/>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081337"/>
            <a:ext cx="1950461" cy="3548063"/>
          </a:xfrm>
          <a:prstGeom prst="rect">
            <a:avLst/>
          </a:prstGeom>
        </p:spPr>
      </p:pic>
      <p:sp>
        <p:nvSpPr>
          <p:cNvPr id="6" name="TextBox 5"/>
          <p:cNvSpPr txBox="1"/>
          <p:nvPr/>
        </p:nvSpPr>
        <p:spPr>
          <a:xfrm>
            <a:off x="4191000" y="1981200"/>
            <a:ext cx="4191000" cy="600164"/>
          </a:xfrm>
          <a:prstGeom prst="rect">
            <a:avLst/>
          </a:prstGeom>
          <a:noFill/>
        </p:spPr>
        <p:txBody>
          <a:bodyPr wrap="square" rtlCol="0">
            <a:spAutoFit/>
          </a:bodyPr>
          <a:lstStyle/>
          <a:p>
            <a:r>
              <a:rPr lang="en-US" sz="1100" dirty="0" smtClean="0"/>
              <a:t>Hey, Pal! So when are we going to get together for the Birthday Party for Emily Elizabeth?</a:t>
            </a:r>
          </a:p>
          <a:p>
            <a:r>
              <a:rPr lang="en-US" sz="1100" dirty="0" smtClean="0">
                <a:solidFill>
                  <a:schemeClr val="bg1">
                    <a:lumMod val="65000"/>
                  </a:schemeClr>
                </a:solidFill>
              </a:rPr>
              <a:t>July 2011</a:t>
            </a:r>
            <a:endParaRPr lang="en-US" sz="1100" dirty="0">
              <a:solidFill>
                <a:schemeClr val="bg1">
                  <a:lumMod val="65000"/>
                </a:schemeClr>
              </a:solidFill>
            </a:endParaRPr>
          </a:p>
        </p:txBody>
      </p:sp>
      <p:sp>
        <p:nvSpPr>
          <p:cNvPr id="17" name="TextBox 16"/>
          <p:cNvSpPr txBox="1"/>
          <p:nvPr/>
        </p:nvSpPr>
        <p:spPr>
          <a:xfrm>
            <a:off x="4260467" y="2992067"/>
            <a:ext cx="4191000" cy="430887"/>
          </a:xfrm>
          <a:prstGeom prst="rect">
            <a:avLst/>
          </a:prstGeom>
          <a:noFill/>
        </p:spPr>
        <p:txBody>
          <a:bodyPr wrap="square" rtlCol="0">
            <a:spAutoFit/>
          </a:bodyPr>
          <a:lstStyle/>
          <a:p>
            <a:r>
              <a:rPr lang="en-US" sz="1100" dirty="0" smtClean="0"/>
              <a:t>I am free on Saturday. Let’s all meet at the beach for a bon fire. </a:t>
            </a:r>
          </a:p>
          <a:p>
            <a:r>
              <a:rPr lang="en-US" sz="1100" dirty="0" smtClean="0">
                <a:solidFill>
                  <a:schemeClr val="bg1">
                    <a:lumMod val="65000"/>
                  </a:schemeClr>
                </a:solidFill>
              </a:rPr>
              <a:t>July 2011</a:t>
            </a:r>
            <a:endParaRPr lang="en-US" sz="1100" dirty="0">
              <a:solidFill>
                <a:schemeClr val="bg1">
                  <a:lumMod val="65000"/>
                </a:schemeClr>
              </a:solidFill>
            </a:endParaRPr>
          </a:p>
        </p:txBody>
      </p:sp>
      <p:sp>
        <p:nvSpPr>
          <p:cNvPr id="18" name="Action Button: Custom 17">
            <a:hlinkClick r:id="rId5" action="ppaction://hlinksldjump" highlightClick="1"/>
          </p:cNvPr>
          <p:cNvSpPr/>
          <p:nvPr/>
        </p:nvSpPr>
        <p:spPr>
          <a:xfrm>
            <a:off x="533400" y="3422954"/>
            <a:ext cx="1824050" cy="40847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6" action="ppaction://hlinksldjump" highlightClick="1"/>
          </p:cNvPr>
          <p:cNvSpPr/>
          <p:nvPr/>
        </p:nvSpPr>
        <p:spPr>
          <a:xfrm>
            <a:off x="533400" y="39624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Custom 19">
            <a:hlinkClick r:id="rId5" action="ppaction://hlinksldjump" highlightClick="1"/>
          </p:cNvPr>
          <p:cNvSpPr/>
          <p:nvPr/>
        </p:nvSpPr>
        <p:spPr>
          <a:xfrm>
            <a:off x="533400" y="44958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939388" y="1074965"/>
            <a:ext cx="885224" cy="369332"/>
          </a:xfrm>
          <a:prstGeom prst="rect">
            <a:avLst/>
          </a:prstGeom>
          <a:noFill/>
        </p:spPr>
        <p:txBody>
          <a:bodyPr wrap="square" rtlCol="0">
            <a:spAutoFit/>
          </a:bodyPr>
          <a:lstStyle/>
          <a:p>
            <a:r>
              <a:rPr lang="en-US" b="1" dirty="0" smtClean="0">
                <a:solidFill>
                  <a:schemeClr val="bg1">
                    <a:lumMod val="65000"/>
                  </a:schemeClr>
                </a:solidFill>
              </a:rPr>
              <a:t>&gt;</a:t>
            </a:r>
            <a:r>
              <a:rPr lang="en-US" b="1" dirty="0" smtClean="0"/>
              <a:t> Wall</a:t>
            </a:r>
          </a:p>
        </p:txBody>
      </p:sp>
      <p:sp>
        <p:nvSpPr>
          <p:cNvPr id="23" name="Action Button: Custom 22">
            <a:hlinkClick r:id="rId7" action="ppaction://hlinksldjump" highlightClick="1"/>
          </p:cNvPr>
          <p:cNvSpPr/>
          <p:nvPr/>
        </p:nvSpPr>
        <p:spPr>
          <a:xfrm>
            <a:off x="381000" y="5029200"/>
            <a:ext cx="19764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8" action="ppaction://hlinksldjump" highlightClick="1"/>
          </p:cNvPr>
          <p:cNvSpPr/>
          <p:nvPr/>
        </p:nvSpPr>
        <p:spPr>
          <a:xfrm>
            <a:off x="533400" y="5715000"/>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descr="http://www.scholastic.com/clifford/meet/images/char_tbone_09-over.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8099" y="4754743"/>
            <a:ext cx="905078" cy="737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www.scholastic.com/clifford/meet/images/char_mac_05-over.gif">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3103" y="3865110"/>
            <a:ext cx="543754" cy="8650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6363" y="1767541"/>
            <a:ext cx="737235" cy="112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34420" y="5532519"/>
            <a:ext cx="452437" cy="90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descr="Clifford">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5081" y="2992217"/>
            <a:ext cx="991114" cy="77001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260467" y="4847427"/>
            <a:ext cx="4191000" cy="430887"/>
          </a:xfrm>
          <a:prstGeom prst="rect">
            <a:avLst/>
          </a:prstGeom>
          <a:noFill/>
        </p:spPr>
        <p:txBody>
          <a:bodyPr wrap="square" rtlCol="0">
            <a:spAutoFit/>
          </a:bodyPr>
          <a:lstStyle/>
          <a:p>
            <a:r>
              <a:rPr lang="en-US" sz="1100" dirty="0" smtClean="0"/>
              <a:t>I can bring a ball and a Frisbee. I will bring  a Piñata too.</a:t>
            </a:r>
          </a:p>
          <a:p>
            <a:r>
              <a:rPr lang="en-US" sz="1100" dirty="0" smtClean="0">
                <a:solidFill>
                  <a:schemeClr val="bg1">
                    <a:lumMod val="65000"/>
                  </a:schemeClr>
                </a:solidFill>
              </a:rPr>
              <a:t>July 2011</a:t>
            </a:r>
            <a:endParaRPr lang="en-US" sz="1100" dirty="0">
              <a:solidFill>
                <a:schemeClr val="bg1">
                  <a:lumMod val="65000"/>
                </a:schemeClr>
              </a:solidFill>
            </a:endParaRPr>
          </a:p>
        </p:txBody>
      </p:sp>
      <p:sp>
        <p:nvSpPr>
          <p:cNvPr id="31" name="TextBox 30"/>
          <p:cNvSpPr txBox="1"/>
          <p:nvPr/>
        </p:nvSpPr>
        <p:spPr>
          <a:xfrm>
            <a:off x="4191000" y="3962400"/>
            <a:ext cx="4191000" cy="430887"/>
          </a:xfrm>
          <a:prstGeom prst="rect">
            <a:avLst/>
          </a:prstGeom>
          <a:noFill/>
        </p:spPr>
        <p:txBody>
          <a:bodyPr wrap="square" rtlCol="0">
            <a:spAutoFit/>
          </a:bodyPr>
          <a:lstStyle/>
          <a:p>
            <a:r>
              <a:rPr lang="en-US" sz="1100" dirty="0" smtClean="0"/>
              <a:t>I can bring all the snacks. Are you bringing the games, T Bone?</a:t>
            </a:r>
          </a:p>
          <a:p>
            <a:r>
              <a:rPr lang="en-US" sz="1100" dirty="0" smtClean="0">
                <a:solidFill>
                  <a:schemeClr val="bg1">
                    <a:lumMod val="65000"/>
                  </a:schemeClr>
                </a:solidFill>
              </a:rPr>
              <a:t>July 2011</a:t>
            </a:r>
            <a:endParaRPr lang="en-US" sz="1100" dirty="0">
              <a:solidFill>
                <a:schemeClr val="bg1">
                  <a:lumMod val="65000"/>
                </a:schemeClr>
              </a:solidFill>
            </a:endParaRPr>
          </a:p>
        </p:txBody>
      </p:sp>
      <p:sp>
        <p:nvSpPr>
          <p:cNvPr id="32" name="TextBox 31"/>
          <p:cNvSpPr txBox="1"/>
          <p:nvPr/>
        </p:nvSpPr>
        <p:spPr>
          <a:xfrm>
            <a:off x="4191000" y="5840791"/>
            <a:ext cx="4191000" cy="769441"/>
          </a:xfrm>
          <a:prstGeom prst="rect">
            <a:avLst/>
          </a:prstGeom>
          <a:noFill/>
        </p:spPr>
        <p:txBody>
          <a:bodyPr wrap="square" rtlCol="0">
            <a:spAutoFit/>
          </a:bodyPr>
          <a:lstStyle/>
          <a:p>
            <a:r>
              <a:rPr lang="en-US" sz="1100" dirty="0" smtClean="0"/>
              <a:t>I wanted to bring </a:t>
            </a:r>
            <a:r>
              <a:rPr lang="en-US" sz="1100" dirty="0"/>
              <a:t>the Piñata. </a:t>
            </a:r>
            <a:endParaRPr lang="en-US" sz="1100" dirty="0" smtClean="0"/>
          </a:p>
          <a:p>
            <a:r>
              <a:rPr lang="en-US" sz="1100" dirty="0" smtClean="0"/>
              <a:t>Mac and I will be there late. </a:t>
            </a:r>
          </a:p>
          <a:p>
            <a:r>
              <a:rPr lang="en-US" sz="1100" dirty="0" smtClean="0"/>
              <a:t>He has an appointment at the groomers.</a:t>
            </a:r>
          </a:p>
          <a:p>
            <a:r>
              <a:rPr lang="en-US" sz="1100" dirty="0" smtClean="0">
                <a:solidFill>
                  <a:schemeClr val="bg1">
                    <a:lumMod val="65000"/>
                  </a:schemeClr>
                </a:solidFill>
              </a:rPr>
              <a:t>July 2011</a:t>
            </a:r>
            <a:endParaRPr lang="en-US" sz="1100" dirty="0">
              <a:solidFill>
                <a:schemeClr val="bg1">
                  <a:lumMod val="65000"/>
                </a:schemeClr>
              </a:solidFill>
            </a:endParaRPr>
          </a:p>
        </p:txBody>
      </p:sp>
      <p:pic>
        <p:nvPicPr>
          <p:cNvPr id="34" name="Picture 9"/>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2190" b="95620" l="3535" r="98990"/>
                    </a14:imgEffect>
                  </a14:imgLayer>
                </a14:imgProps>
              </a:ext>
              <a:ext uri="{28A0092B-C50C-407E-A947-70E740481C1C}">
                <a14:useLocalDpi xmlns:a14="http://schemas.microsoft.com/office/drawing/2010/main" val="0"/>
              </a:ext>
            </a:extLst>
          </a:blip>
          <a:srcRect b="21299"/>
          <a:stretch/>
        </p:blipFill>
        <p:spPr bwMode="auto">
          <a:xfrm>
            <a:off x="365461" y="907611"/>
            <a:ext cx="1885950" cy="205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77800" y="2596632"/>
            <a:ext cx="711200" cy="369332"/>
          </a:xfrm>
          <a:prstGeom prst="rect">
            <a:avLst/>
          </a:prstGeom>
          <a:noFill/>
        </p:spPr>
        <p:txBody>
          <a:bodyPr wrap="square" rtlCol="0">
            <a:spAutoFit/>
          </a:bodyPr>
          <a:lstStyle/>
          <a:p>
            <a:r>
              <a:rPr lang="en-US" dirty="0" smtClean="0"/>
              <a:t>(1)</a:t>
            </a:r>
            <a:endParaRPr lang="en-US" dirty="0"/>
          </a:p>
        </p:txBody>
      </p:sp>
      <p:sp>
        <p:nvSpPr>
          <p:cNvPr id="36" name="TextBox 35"/>
          <p:cNvSpPr txBox="1"/>
          <p:nvPr/>
        </p:nvSpPr>
        <p:spPr>
          <a:xfrm>
            <a:off x="2407661" y="2530164"/>
            <a:ext cx="711200" cy="369332"/>
          </a:xfrm>
          <a:prstGeom prst="rect">
            <a:avLst/>
          </a:prstGeom>
          <a:noFill/>
        </p:spPr>
        <p:txBody>
          <a:bodyPr wrap="square" rtlCol="0">
            <a:spAutoFit/>
          </a:bodyPr>
          <a:lstStyle/>
          <a:p>
            <a:r>
              <a:rPr lang="en-US" dirty="0" smtClean="0"/>
              <a:t>(2)</a:t>
            </a:r>
            <a:endParaRPr lang="en-US" dirty="0"/>
          </a:p>
        </p:txBody>
      </p:sp>
      <p:sp>
        <p:nvSpPr>
          <p:cNvPr id="37" name="TextBox 36"/>
          <p:cNvSpPr txBox="1"/>
          <p:nvPr/>
        </p:nvSpPr>
        <p:spPr>
          <a:xfrm>
            <a:off x="2357450" y="3392904"/>
            <a:ext cx="711200" cy="369332"/>
          </a:xfrm>
          <a:prstGeom prst="rect">
            <a:avLst/>
          </a:prstGeom>
          <a:noFill/>
        </p:spPr>
        <p:txBody>
          <a:bodyPr wrap="square" rtlCol="0">
            <a:spAutoFit/>
          </a:bodyPr>
          <a:lstStyle/>
          <a:p>
            <a:r>
              <a:rPr lang="en-US" dirty="0" smtClean="0"/>
              <a:t>(5)</a:t>
            </a:r>
            <a:endParaRPr lang="en-US" dirty="0"/>
          </a:p>
        </p:txBody>
      </p:sp>
      <p:sp>
        <p:nvSpPr>
          <p:cNvPr id="38" name="TextBox 37"/>
          <p:cNvSpPr txBox="1"/>
          <p:nvPr/>
        </p:nvSpPr>
        <p:spPr>
          <a:xfrm>
            <a:off x="2414581" y="4297641"/>
            <a:ext cx="711200" cy="369332"/>
          </a:xfrm>
          <a:prstGeom prst="rect">
            <a:avLst/>
          </a:prstGeom>
          <a:noFill/>
        </p:spPr>
        <p:txBody>
          <a:bodyPr wrap="square" rtlCol="0">
            <a:spAutoFit/>
          </a:bodyPr>
          <a:lstStyle/>
          <a:p>
            <a:r>
              <a:rPr lang="en-US" dirty="0" smtClean="0"/>
              <a:t>(4)</a:t>
            </a:r>
            <a:endParaRPr lang="en-US" dirty="0"/>
          </a:p>
        </p:txBody>
      </p:sp>
      <p:sp>
        <p:nvSpPr>
          <p:cNvPr id="39" name="TextBox 38"/>
          <p:cNvSpPr txBox="1"/>
          <p:nvPr/>
        </p:nvSpPr>
        <p:spPr>
          <a:xfrm>
            <a:off x="2587503" y="6047944"/>
            <a:ext cx="711200" cy="369332"/>
          </a:xfrm>
          <a:prstGeom prst="rect">
            <a:avLst/>
          </a:prstGeom>
          <a:noFill/>
        </p:spPr>
        <p:txBody>
          <a:bodyPr wrap="square" rtlCol="0">
            <a:spAutoFit/>
          </a:bodyPr>
          <a:lstStyle/>
          <a:p>
            <a:r>
              <a:rPr lang="en-US" dirty="0" smtClean="0"/>
              <a:t>(6)</a:t>
            </a:r>
            <a:endParaRPr lang="en-US" dirty="0"/>
          </a:p>
        </p:txBody>
      </p:sp>
      <p:sp>
        <p:nvSpPr>
          <p:cNvPr id="40" name="TextBox 39"/>
          <p:cNvSpPr txBox="1"/>
          <p:nvPr/>
        </p:nvSpPr>
        <p:spPr>
          <a:xfrm>
            <a:off x="2414581" y="5093648"/>
            <a:ext cx="71120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36859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990600"/>
            <a:ext cx="6248400" cy="566738"/>
          </a:xfrm>
        </p:spPr>
        <p:txBody>
          <a:bodyPr/>
          <a:lstStyle/>
          <a:p>
            <a:r>
              <a:rPr lang="en-US" dirty="0" smtClean="0"/>
              <a:t>Clifford the Big Red Dog</a:t>
            </a:r>
            <a:endParaRPr lang="en-US" dirty="0"/>
          </a:p>
        </p:txBody>
      </p:sp>
      <p:pic>
        <p:nvPicPr>
          <p:cNvPr id="10" name="Picture 9" descr="Jean McCreight Miller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5875" t="20800" r="9500" b="74219"/>
          <a:stretch/>
        </p:blipFill>
        <p:spPr>
          <a:xfrm>
            <a:off x="293370" y="381000"/>
            <a:ext cx="8622030" cy="457200"/>
          </a:xfrm>
          <a:prstGeom prst="rect">
            <a:avLst/>
          </a:prstGeom>
        </p:spPr>
      </p:pic>
      <p:sp>
        <p:nvSpPr>
          <p:cNvPr id="11" name="Text Placeholder 5"/>
          <p:cNvSpPr txBox="1">
            <a:spLocks/>
          </p:cNvSpPr>
          <p:nvPr/>
        </p:nvSpPr>
        <p:spPr>
          <a:xfrm>
            <a:off x="4179570" y="2346960"/>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14" name="Text Placeholder 5"/>
          <p:cNvSpPr>
            <a:spLocks noGrp="1"/>
          </p:cNvSpPr>
          <p:nvPr/>
        </p:nvSpPr>
        <p:spPr>
          <a:xfrm>
            <a:off x="1936416" y="3401615"/>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16" name="Text Placeholder 3"/>
          <p:cNvSpPr>
            <a:spLocks noGrp="1"/>
          </p:cNvSpPr>
          <p:nvPr/>
        </p:nvSpPr>
        <p:spPr>
          <a:xfrm>
            <a:off x="2505532" y="3026569"/>
            <a:ext cx="4809667" cy="804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3" name="TextBox 2"/>
          <p:cNvSpPr txBox="1"/>
          <p:nvPr/>
        </p:nvSpPr>
        <p:spPr>
          <a:xfrm>
            <a:off x="7675931" y="1066800"/>
            <a:ext cx="1143000" cy="369332"/>
          </a:xfrm>
          <a:prstGeom prst="rect">
            <a:avLst/>
          </a:prstGeom>
          <a:noFill/>
        </p:spPr>
        <p:txBody>
          <a:bodyPr wrap="square" rtlCol="0">
            <a:spAutoFit/>
          </a:bodyPr>
          <a:lstStyle/>
          <a:p>
            <a:r>
              <a:rPr lang="en-US" b="1" dirty="0" smtClean="0">
                <a:solidFill>
                  <a:schemeClr val="bg1">
                    <a:lumMod val="65000"/>
                  </a:schemeClr>
                </a:solidFill>
              </a:rPr>
              <a:t>&gt;</a:t>
            </a:r>
            <a:r>
              <a:rPr lang="en-US" b="1" dirty="0" smtClean="0"/>
              <a:t> Photos</a:t>
            </a:r>
            <a:endParaRPr lang="en-US" b="1" dirty="0"/>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3179784"/>
            <a:ext cx="1828800" cy="3373416"/>
          </a:xfrm>
          <a:prstGeom prst="rect">
            <a:avLst/>
          </a:prstGeom>
        </p:spPr>
      </p:pic>
      <p:sp>
        <p:nvSpPr>
          <p:cNvPr id="18" name="Action Button: Custom 17">
            <a:hlinkClick r:id="rId4" action="ppaction://hlinksldjump" highlightClick="1"/>
          </p:cNvPr>
          <p:cNvSpPr/>
          <p:nvPr/>
        </p:nvSpPr>
        <p:spPr>
          <a:xfrm>
            <a:off x="533400" y="3429000"/>
            <a:ext cx="1824050" cy="4024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5" action="ppaction://hlinksldjump" highlightClick="1"/>
          </p:cNvPr>
          <p:cNvSpPr/>
          <p:nvPr/>
        </p:nvSpPr>
        <p:spPr>
          <a:xfrm>
            <a:off x="533400" y="39624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Custom 19">
            <a:hlinkClick r:id="rId4" action="ppaction://hlinksldjump" highlightClick="1"/>
          </p:cNvPr>
          <p:cNvSpPr/>
          <p:nvPr/>
        </p:nvSpPr>
        <p:spPr>
          <a:xfrm>
            <a:off x="533400" y="44958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Custom 21">
            <a:hlinkClick r:id="rId6" action="ppaction://hlinksldjump" highlightClick="1"/>
          </p:cNvPr>
          <p:cNvSpPr/>
          <p:nvPr/>
        </p:nvSpPr>
        <p:spPr>
          <a:xfrm>
            <a:off x="381000" y="5029200"/>
            <a:ext cx="19764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Custom 22">
            <a:hlinkClick r:id="rId7" action="ppaction://hlinksldjump" highlightClick="1"/>
          </p:cNvPr>
          <p:cNvSpPr/>
          <p:nvPr/>
        </p:nvSpPr>
        <p:spPr>
          <a:xfrm>
            <a:off x="533400" y="5715000"/>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1697866"/>
            <a:ext cx="1757973" cy="173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6277" y="1701985"/>
            <a:ext cx="1933887" cy="156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6414" y="1802591"/>
            <a:ext cx="1999031" cy="178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5533" y="4126642"/>
            <a:ext cx="1826217" cy="141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4099" y="4024184"/>
            <a:ext cx="1848870" cy="184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13">
            <a:extLst>
              <a:ext uri="{28A0092B-C50C-407E-A947-70E740481C1C}">
                <a14:useLocalDpi xmlns:a14="http://schemas.microsoft.com/office/drawing/2010/main" val="0"/>
              </a:ext>
            </a:extLst>
          </a:blip>
          <a:srcRect l="3764" t="5234" r="5445" b="10784"/>
          <a:stretch/>
        </p:blipFill>
        <p:spPr bwMode="auto">
          <a:xfrm>
            <a:off x="6842544" y="4126642"/>
            <a:ext cx="1666773" cy="1643954"/>
          </a:xfrm>
          <a:prstGeom prst="ellipse">
            <a:avLst/>
          </a:prstGeom>
          <a:solidFill>
            <a:srgbClr val="3366CC"/>
          </a:solidFill>
          <a:ln>
            <a:noFill/>
          </a:ln>
          <a:effectLst/>
        </p:spPr>
      </p:pic>
      <p:pic>
        <p:nvPicPr>
          <p:cNvPr id="103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963" y="972344"/>
            <a:ext cx="188436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00470" y="3431207"/>
            <a:ext cx="2233629" cy="276999"/>
          </a:xfrm>
          <a:prstGeom prst="rect">
            <a:avLst/>
          </a:prstGeom>
          <a:noFill/>
        </p:spPr>
        <p:txBody>
          <a:bodyPr wrap="square" rtlCol="0">
            <a:spAutoFit/>
          </a:bodyPr>
          <a:lstStyle/>
          <a:p>
            <a:r>
              <a:rPr lang="en-US" sz="1200" dirty="0" smtClean="0"/>
              <a:t>Emily reading me a story (11)</a:t>
            </a:r>
            <a:endParaRPr lang="en-US" sz="1200" dirty="0"/>
          </a:p>
        </p:txBody>
      </p:sp>
      <p:sp>
        <p:nvSpPr>
          <p:cNvPr id="6" name="TextBox 5"/>
          <p:cNvSpPr txBox="1"/>
          <p:nvPr/>
        </p:nvSpPr>
        <p:spPr>
          <a:xfrm>
            <a:off x="4474566" y="3431207"/>
            <a:ext cx="1637308" cy="276999"/>
          </a:xfrm>
          <a:prstGeom prst="rect">
            <a:avLst/>
          </a:prstGeom>
          <a:noFill/>
        </p:spPr>
        <p:txBody>
          <a:bodyPr wrap="none" rtlCol="0">
            <a:spAutoFit/>
          </a:bodyPr>
          <a:lstStyle/>
          <a:p>
            <a:r>
              <a:rPr lang="en-US" sz="1200" dirty="0" smtClean="0"/>
              <a:t>My birthday party! (12)</a:t>
            </a:r>
            <a:endParaRPr lang="en-US" sz="1200" dirty="0"/>
          </a:p>
        </p:txBody>
      </p:sp>
      <p:sp>
        <p:nvSpPr>
          <p:cNvPr id="7" name="TextBox 6"/>
          <p:cNvSpPr txBox="1"/>
          <p:nvPr/>
        </p:nvSpPr>
        <p:spPr>
          <a:xfrm>
            <a:off x="7162360" y="3685401"/>
            <a:ext cx="1312475" cy="276999"/>
          </a:xfrm>
          <a:prstGeom prst="rect">
            <a:avLst/>
          </a:prstGeom>
          <a:noFill/>
        </p:spPr>
        <p:txBody>
          <a:bodyPr wrap="none" rtlCol="0">
            <a:spAutoFit/>
          </a:bodyPr>
          <a:lstStyle/>
          <a:p>
            <a:r>
              <a:rPr lang="en-US" sz="1200" dirty="0" smtClean="0"/>
              <a:t>At the beach! (13)</a:t>
            </a:r>
            <a:endParaRPr lang="en-US" sz="1200" dirty="0"/>
          </a:p>
        </p:txBody>
      </p:sp>
      <p:sp>
        <p:nvSpPr>
          <p:cNvPr id="8" name="TextBox 7"/>
          <p:cNvSpPr txBox="1"/>
          <p:nvPr/>
        </p:nvSpPr>
        <p:spPr>
          <a:xfrm>
            <a:off x="2300470" y="5770597"/>
            <a:ext cx="2031280" cy="461665"/>
          </a:xfrm>
          <a:prstGeom prst="rect">
            <a:avLst/>
          </a:prstGeom>
          <a:noFill/>
        </p:spPr>
        <p:txBody>
          <a:bodyPr wrap="square" rtlCol="0">
            <a:spAutoFit/>
          </a:bodyPr>
          <a:lstStyle/>
          <a:p>
            <a:r>
              <a:rPr lang="en-US" sz="1200" dirty="0" smtClean="0"/>
              <a:t>The roller coaster at the fun park (14)</a:t>
            </a:r>
            <a:endParaRPr lang="en-US" sz="1200" dirty="0"/>
          </a:p>
        </p:txBody>
      </p:sp>
      <p:sp>
        <p:nvSpPr>
          <p:cNvPr id="9" name="TextBox 8"/>
          <p:cNvSpPr txBox="1"/>
          <p:nvPr/>
        </p:nvSpPr>
        <p:spPr>
          <a:xfrm>
            <a:off x="4843052" y="5873054"/>
            <a:ext cx="1230964" cy="461665"/>
          </a:xfrm>
          <a:prstGeom prst="rect">
            <a:avLst/>
          </a:prstGeom>
          <a:noFill/>
        </p:spPr>
        <p:txBody>
          <a:bodyPr wrap="square" rtlCol="0">
            <a:spAutoFit/>
          </a:bodyPr>
          <a:lstStyle/>
          <a:p>
            <a:r>
              <a:rPr lang="en-US" sz="1200" dirty="0" smtClean="0"/>
              <a:t>Playing with my </a:t>
            </a:r>
            <a:r>
              <a:rPr lang="en-US" sz="1200" dirty="0" err="1" smtClean="0"/>
              <a:t>besties</a:t>
            </a:r>
            <a:r>
              <a:rPr lang="en-US" sz="1200" dirty="0" smtClean="0"/>
              <a:t> (15)</a:t>
            </a:r>
            <a:endParaRPr lang="en-US" sz="1200" dirty="0"/>
          </a:p>
        </p:txBody>
      </p:sp>
      <p:sp>
        <p:nvSpPr>
          <p:cNvPr id="12" name="TextBox 11"/>
          <p:cNvSpPr txBox="1"/>
          <p:nvPr/>
        </p:nvSpPr>
        <p:spPr>
          <a:xfrm>
            <a:off x="6825734" y="5967268"/>
            <a:ext cx="1927322" cy="276999"/>
          </a:xfrm>
          <a:prstGeom prst="rect">
            <a:avLst/>
          </a:prstGeom>
          <a:noFill/>
        </p:spPr>
        <p:txBody>
          <a:bodyPr wrap="none" rtlCol="0">
            <a:spAutoFit/>
          </a:bodyPr>
          <a:lstStyle/>
          <a:p>
            <a:r>
              <a:rPr lang="en-US" sz="1200" dirty="0" smtClean="0"/>
              <a:t>Swimming last summer (16)</a:t>
            </a:r>
            <a:endParaRPr lang="en-US" sz="1200" dirty="0"/>
          </a:p>
        </p:txBody>
      </p:sp>
      <p:sp>
        <p:nvSpPr>
          <p:cNvPr id="2" name="TextBox 1"/>
          <p:cNvSpPr txBox="1"/>
          <p:nvPr/>
        </p:nvSpPr>
        <p:spPr>
          <a:xfrm>
            <a:off x="125661" y="2696275"/>
            <a:ext cx="442750"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297943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1300" y="838200"/>
            <a:ext cx="6248400" cy="457200"/>
          </a:xfrm>
        </p:spPr>
        <p:txBody>
          <a:bodyPr/>
          <a:lstStyle/>
          <a:p>
            <a:r>
              <a:rPr lang="en-US" dirty="0" smtClean="0"/>
              <a:t>Norman </a:t>
            </a:r>
            <a:r>
              <a:rPr lang="en-US" dirty="0" err="1" smtClean="0"/>
              <a:t>Bridwell</a:t>
            </a:r>
            <a:r>
              <a:rPr lang="en-US" dirty="0" smtClean="0"/>
              <a:t> Books and Publishing Dates</a:t>
            </a:r>
            <a:endParaRPr lang="en-US" dirty="0"/>
          </a:p>
        </p:txBody>
      </p:sp>
      <p:pic>
        <p:nvPicPr>
          <p:cNvPr id="10" name="Picture 9" descr="Jean McCreight Miller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5875" t="20800" r="9500" b="74219"/>
          <a:stretch/>
        </p:blipFill>
        <p:spPr>
          <a:xfrm>
            <a:off x="293370" y="381000"/>
            <a:ext cx="8622030" cy="457200"/>
          </a:xfrm>
          <a:prstGeom prst="rect">
            <a:avLst/>
          </a:prstGeom>
        </p:spPr>
      </p:pic>
      <p:sp>
        <p:nvSpPr>
          <p:cNvPr id="14" name="Text Placeholder 5"/>
          <p:cNvSpPr>
            <a:spLocks noGrp="1"/>
          </p:cNvSpPr>
          <p:nvPr/>
        </p:nvSpPr>
        <p:spPr>
          <a:xfrm>
            <a:off x="2362200" y="3131646"/>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16" name="Text Placeholder 3"/>
          <p:cNvSpPr>
            <a:spLocks noGrp="1"/>
          </p:cNvSpPr>
          <p:nvPr/>
        </p:nvSpPr>
        <p:spPr>
          <a:xfrm>
            <a:off x="1828800" y="3026569"/>
            <a:ext cx="5486400" cy="804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27387"/>
            <a:ext cx="1864743" cy="2986589"/>
          </a:xfrm>
          <a:prstGeom prst="rect">
            <a:avLst/>
          </a:prstGeom>
        </p:spPr>
      </p:pic>
      <p:sp>
        <p:nvSpPr>
          <p:cNvPr id="30" name="Action Button: Custom 29">
            <a:hlinkClick r:id="rId4" action="ppaction://hlinksldjump" highlightClick="1"/>
          </p:cNvPr>
          <p:cNvSpPr/>
          <p:nvPr/>
        </p:nvSpPr>
        <p:spPr>
          <a:xfrm>
            <a:off x="497893" y="3465045"/>
            <a:ext cx="1824050" cy="4024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Custom 30">
            <a:hlinkClick r:id="rId5" action="ppaction://hlinksldjump" highlightClick="1"/>
          </p:cNvPr>
          <p:cNvSpPr/>
          <p:nvPr/>
        </p:nvSpPr>
        <p:spPr>
          <a:xfrm>
            <a:off x="533400" y="39624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Custom 31">
            <a:hlinkClick r:id="rId4" action="ppaction://hlinksldjump" highlightClick="1"/>
          </p:cNvPr>
          <p:cNvSpPr/>
          <p:nvPr/>
        </p:nvSpPr>
        <p:spPr>
          <a:xfrm>
            <a:off x="533400" y="44958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99" y="5103884"/>
            <a:ext cx="1864743" cy="611116"/>
          </a:xfrm>
          <a:prstGeom prst="rect">
            <a:avLst/>
          </a:prstGeom>
        </p:spPr>
      </p:pic>
      <p:pic>
        <p:nvPicPr>
          <p:cNvPr id="33" name="Picture 32" descr="Screen Clipping"/>
          <p:cNvPicPr>
            <a:picLocks noChangeAspect="1"/>
          </p:cNvPicPr>
          <p:nvPr/>
        </p:nvPicPr>
        <p:blipFill rotWithShape="1">
          <a:blip r:embed="rId7">
            <a:extLst>
              <a:ext uri="{28A0092B-C50C-407E-A947-70E740481C1C}">
                <a14:useLocalDpi xmlns:a14="http://schemas.microsoft.com/office/drawing/2010/main" val="0"/>
              </a:ext>
            </a:extLst>
          </a:blip>
          <a:srcRect t="75060" b="12470"/>
          <a:stretch/>
        </p:blipFill>
        <p:spPr>
          <a:xfrm>
            <a:off x="457200" y="5715000"/>
            <a:ext cx="1828800" cy="498976"/>
          </a:xfrm>
          <a:prstGeom prst="rect">
            <a:avLst/>
          </a:prstGeom>
        </p:spPr>
      </p:pic>
      <p:sp>
        <p:nvSpPr>
          <p:cNvPr id="34" name="Action Button: Custom 33">
            <a:hlinkClick r:id="rId4" action="ppaction://hlinksldjump" highlightClick="1"/>
          </p:cNvPr>
          <p:cNvSpPr/>
          <p:nvPr/>
        </p:nvSpPr>
        <p:spPr>
          <a:xfrm>
            <a:off x="533400" y="3429000"/>
            <a:ext cx="1676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Custom 34">
            <a:hlinkClick r:id="rId8" action="ppaction://hlinksldjump" highlightClick="1"/>
          </p:cNvPr>
          <p:cNvSpPr/>
          <p:nvPr/>
        </p:nvSpPr>
        <p:spPr>
          <a:xfrm>
            <a:off x="381000" y="5029200"/>
            <a:ext cx="19764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Custom 35">
            <a:hlinkClick r:id="rId9" action="ppaction://hlinksldjump" highlightClick="1"/>
          </p:cNvPr>
          <p:cNvSpPr/>
          <p:nvPr/>
        </p:nvSpPr>
        <p:spPr>
          <a:xfrm>
            <a:off x="533400" y="5715000"/>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type="pic" idx="1"/>
          </p:nvPr>
        </p:nvPicPr>
        <p:blipFill>
          <a:blip r:embed="rId10">
            <a:extLst>
              <a:ext uri="{28A0092B-C50C-407E-A947-70E740481C1C}">
                <a14:useLocalDpi xmlns:a14="http://schemas.microsoft.com/office/drawing/2010/main" val="0"/>
              </a:ext>
            </a:extLst>
          </a:blip>
          <a:srcRect t="1384" b="1384"/>
          <a:stretch>
            <a:fillRect/>
          </a:stretch>
        </p:blipFill>
        <p:spPr bwMode="auto">
          <a:xfrm>
            <a:off x="420688" y="1040306"/>
            <a:ext cx="1865312"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4200" y="1371600"/>
            <a:ext cx="5334000" cy="5693866"/>
          </a:xfrm>
          <a:prstGeom prst="rect">
            <a:avLst/>
          </a:prstGeom>
        </p:spPr>
        <p:txBody>
          <a:bodyPr wrap="square">
            <a:spAutoFit/>
          </a:bodyPr>
          <a:lstStyle/>
          <a:p>
            <a:r>
              <a:rPr lang="en-US" sz="1400" dirty="0"/>
              <a:t>Clifford's ABC (1983)</a:t>
            </a:r>
          </a:p>
          <a:p>
            <a:r>
              <a:rPr lang="en-US" sz="1400" dirty="0"/>
              <a:t>Clifford's Animal Sounds (1991)</a:t>
            </a:r>
          </a:p>
          <a:p>
            <a:r>
              <a:rPr lang="en-US" sz="1400" dirty="0"/>
              <a:t>Clifford's Bathtime (1991)</a:t>
            </a:r>
          </a:p>
          <a:p>
            <a:r>
              <a:rPr lang="en-US" sz="1400" dirty="0"/>
              <a:t>Clifford's Bedtime (1991)</a:t>
            </a:r>
          </a:p>
          <a:p>
            <a:r>
              <a:rPr lang="en-US" sz="1400" dirty="0"/>
              <a:t>Clifford's Best Friend: A Story about Emily Elizabeth (1998)</a:t>
            </a:r>
          </a:p>
          <a:p>
            <a:r>
              <a:rPr lang="en-US" sz="1400" dirty="0"/>
              <a:t>Clifford's Big Book of Things to Know (1999)</a:t>
            </a:r>
          </a:p>
          <a:p>
            <a:r>
              <a:rPr lang="en-US" sz="1400" dirty="0"/>
              <a:t>Clifford's Big Red Reader (2001)</a:t>
            </a:r>
          </a:p>
          <a:p>
            <a:r>
              <a:rPr lang="en-US" sz="1400" dirty="0"/>
              <a:t>Clifford's Birthday Party (1988)</a:t>
            </a:r>
          </a:p>
          <a:p>
            <a:r>
              <a:rPr lang="en-US" sz="1400" dirty="0"/>
              <a:t>Clifford's Busy Week (2002)</a:t>
            </a:r>
          </a:p>
          <a:p>
            <a:r>
              <a:rPr lang="en-US" sz="1400" dirty="0"/>
              <a:t>Clifford's Christmas (1984)</a:t>
            </a:r>
          </a:p>
          <a:p>
            <a:r>
              <a:rPr lang="en-US" sz="1400" dirty="0"/>
              <a:t>Clifford's Class Trip (2003)</a:t>
            </a:r>
          </a:p>
          <a:p>
            <a:r>
              <a:rPr lang="en-US" sz="1400" dirty="0"/>
              <a:t>Clifford's Day with Dad (2003)</a:t>
            </a:r>
          </a:p>
          <a:p>
            <a:r>
              <a:rPr lang="en-US" sz="1400" dirty="0"/>
              <a:t>Clifford's Family (1984)</a:t>
            </a:r>
          </a:p>
          <a:p>
            <a:r>
              <a:rPr lang="en-US" sz="1400" dirty="0"/>
              <a:t>Clifford's First Autumn (1997)</a:t>
            </a:r>
          </a:p>
          <a:p>
            <a:r>
              <a:rPr lang="en-US" sz="1400" dirty="0"/>
              <a:t>Clifford's First Christmas (1994)</a:t>
            </a:r>
          </a:p>
          <a:p>
            <a:r>
              <a:rPr lang="en-US" sz="1400" dirty="0"/>
              <a:t>Clifford's First Easter (1995)</a:t>
            </a:r>
          </a:p>
          <a:p>
            <a:r>
              <a:rPr lang="en-US" sz="1400" dirty="0"/>
              <a:t>Clifford's First Halloween (1995)</a:t>
            </a:r>
          </a:p>
          <a:p>
            <a:r>
              <a:rPr lang="en-US" sz="1400" dirty="0"/>
              <a:t>Clifford's First School Day (1999)</a:t>
            </a:r>
          </a:p>
          <a:p>
            <a:r>
              <a:rPr lang="en-US" sz="1400" dirty="0"/>
              <a:t>Clifford's First Sleepover (2004)</a:t>
            </a:r>
          </a:p>
          <a:p>
            <a:r>
              <a:rPr lang="en-US" sz="1400" dirty="0"/>
              <a:t>Clifford's First Snow Day (1998)</a:t>
            </a:r>
          </a:p>
          <a:p>
            <a:r>
              <a:rPr lang="en-US" sz="1400" dirty="0"/>
              <a:t>Clifford's First Valentine's Day (1997)</a:t>
            </a:r>
          </a:p>
          <a:p>
            <a:r>
              <a:rPr lang="en-US" sz="1400" dirty="0"/>
              <a:t>Clifford's Furry Friends (2001)</a:t>
            </a:r>
          </a:p>
          <a:p>
            <a:r>
              <a:rPr lang="en-US" sz="1400" dirty="0"/>
              <a:t>Clifford's Good Deeds (1985)</a:t>
            </a:r>
          </a:p>
          <a:p>
            <a:r>
              <a:rPr lang="en-US" sz="1400" dirty="0"/>
              <a:t>Clifford's Halloween (1966)</a:t>
            </a:r>
          </a:p>
          <a:p>
            <a:r>
              <a:rPr lang="en-US" sz="1400" dirty="0"/>
              <a:t>Clifford's Happy Days: A Pop-Up Book (1990</a:t>
            </a:r>
            <a:r>
              <a:rPr lang="en-US" sz="1400" dirty="0" smtClean="0"/>
              <a:t>)		</a:t>
            </a:r>
            <a:endParaRPr lang="en-US" dirty="0"/>
          </a:p>
        </p:txBody>
      </p:sp>
      <p:sp>
        <p:nvSpPr>
          <p:cNvPr id="3" name="TextBox 2"/>
          <p:cNvSpPr txBox="1"/>
          <p:nvPr/>
        </p:nvSpPr>
        <p:spPr>
          <a:xfrm>
            <a:off x="55143" y="2648999"/>
            <a:ext cx="442750" cy="369332"/>
          </a:xfrm>
          <a:prstGeom prst="rect">
            <a:avLst/>
          </a:prstGeom>
          <a:noFill/>
        </p:spPr>
        <p:txBody>
          <a:bodyPr wrap="none" rtlCol="0">
            <a:spAutoFit/>
          </a:bodyPr>
          <a:lstStyle/>
          <a:p>
            <a:r>
              <a:rPr lang="en-US" dirty="0" smtClean="0"/>
              <a:t>(1)</a:t>
            </a:r>
            <a:endParaRPr lang="en-US" dirty="0"/>
          </a:p>
        </p:txBody>
      </p:sp>
      <p:sp>
        <p:nvSpPr>
          <p:cNvPr id="8" name="TextBox 7"/>
          <p:cNvSpPr txBox="1"/>
          <p:nvPr/>
        </p:nvSpPr>
        <p:spPr>
          <a:xfrm>
            <a:off x="2362200" y="6433066"/>
            <a:ext cx="495649" cy="369332"/>
          </a:xfrm>
          <a:prstGeom prst="rect">
            <a:avLst/>
          </a:prstGeom>
          <a:noFill/>
        </p:spPr>
        <p:txBody>
          <a:bodyPr wrap="none" rtlCol="0">
            <a:spAutoFit/>
          </a:bodyPr>
          <a:lstStyle/>
          <a:p>
            <a:r>
              <a:rPr lang="en-US" dirty="0"/>
              <a:t> (9)</a:t>
            </a:r>
          </a:p>
        </p:txBody>
      </p:sp>
    </p:spTree>
    <p:extLst>
      <p:ext uri="{BB962C8B-B14F-4D97-AF65-F5344CB8AC3E}">
        <p14:creationId xmlns:p14="http://schemas.microsoft.com/office/powerpoint/2010/main" val="272185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64708" y="838200"/>
            <a:ext cx="6248400" cy="457200"/>
          </a:xfrm>
        </p:spPr>
        <p:txBody>
          <a:bodyPr/>
          <a:lstStyle/>
          <a:p>
            <a:r>
              <a:rPr lang="en-US" dirty="0" smtClean="0"/>
              <a:t>Additional Books by Norman </a:t>
            </a:r>
            <a:r>
              <a:rPr lang="en-US" dirty="0" err="1" smtClean="0"/>
              <a:t>Bridwell</a:t>
            </a:r>
            <a:endParaRPr lang="en-US" dirty="0"/>
          </a:p>
        </p:txBody>
      </p:sp>
      <p:pic>
        <p:nvPicPr>
          <p:cNvPr id="10" name="Picture 9" descr="Jean McCreight Mille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5875" t="20800" r="9500" b="74219"/>
          <a:stretch/>
        </p:blipFill>
        <p:spPr>
          <a:xfrm>
            <a:off x="293370" y="381000"/>
            <a:ext cx="8622030" cy="457200"/>
          </a:xfrm>
          <a:prstGeom prst="rect">
            <a:avLst/>
          </a:prstGeom>
        </p:spPr>
      </p:pic>
      <p:sp>
        <p:nvSpPr>
          <p:cNvPr id="14" name="Text Placeholder 5"/>
          <p:cNvSpPr>
            <a:spLocks noGrp="1"/>
          </p:cNvSpPr>
          <p:nvPr/>
        </p:nvSpPr>
        <p:spPr>
          <a:xfrm>
            <a:off x="2362200" y="3131646"/>
            <a:ext cx="44196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sp>
        <p:nvSpPr>
          <p:cNvPr id="16" name="Text Placeholder 3"/>
          <p:cNvSpPr>
            <a:spLocks noGrp="1"/>
          </p:cNvSpPr>
          <p:nvPr/>
        </p:nvSpPr>
        <p:spPr>
          <a:xfrm>
            <a:off x="1828800" y="3026569"/>
            <a:ext cx="5486400" cy="804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dirty="0"/>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27387"/>
            <a:ext cx="1864743" cy="2986589"/>
          </a:xfrm>
          <a:prstGeom prst="rect">
            <a:avLst/>
          </a:prstGeom>
        </p:spPr>
      </p:pic>
      <p:sp>
        <p:nvSpPr>
          <p:cNvPr id="30" name="Action Button: Custom 29">
            <a:hlinkClick r:id="rId5" action="ppaction://hlinksldjump" highlightClick="1"/>
          </p:cNvPr>
          <p:cNvSpPr/>
          <p:nvPr/>
        </p:nvSpPr>
        <p:spPr>
          <a:xfrm>
            <a:off x="497893" y="3465045"/>
            <a:ext cx="1824050" cy="4024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Custom 30">
            <a:hlinkClick r:id="rId6" action="ppaction://hlinksldjump" highlightClick="1"/>
          </p:cNvPr>
          <p:cNvSpPr/>
          <p:nvPr/>
        </p:nvSpPr>
        <p:spPr>
          <a:xfrm>
            <a:off x="533400" y="39624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Custom 31">
            <a:hlinkClick r:id="rId5" action="ppaction://hlinksldjump" highlightClick="1"/>
          </p:cNvPr>
          <p:cNvSpPr/>
          <p:nvPr/>
        </p:nvSpPr>
        <p:spPr>
          <a:xfrm>
            <a:off x="533400" y="4495800"/>
            <a:ext cx="18240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 y="5103884"/>
            <a:ext cx="1864743" cy="611116"/>
          </a:xfrm>
          <a:prstGeom prst="rect">
            <a:avLst/>
          </a:prstGeom>
        </p:spPr>
      </p:pic>
      <p:pic>
        <p:nvPicPr>
          <p:cNvPr id="33" name="Picture 32" descr="Screen Clipping"/>
          <p:cNvPicPr>
            <a:picLocks noChangeAspect="1"/>
          </p:cNvPicPr>
          <p:nvPr/>
        </p:nvPicPr>
        <p:blipFill rotWithShape="1">
          <a:blip r:embed="rId8">
            <a:extLst>
              <a:ext uri="{28A0092B-C50C-407E-A947-70E740481C1C}">
                <a14:useLocalDpi xmlns:a14="http://schemas.microsoft.com/office/drawing/2010/main" val="0"/>
              </a:ext>
            </a:extLst>
          </a:blip>
          <a:srcRect t="75060" b="12470"/>
          <a:stretch/>
        </p:blipFill>
        <p:spPr>
          <a:xfrm>
            <a:off x="457200" y="5715000"/>
            <a:ext cx="1828800" cy="498976"/>
          </a:xfrm>
          <a:prstGeom prst="rect">
            <a:avLst/>
          </a:prstGeom>
        </p:spPr>
      </p:pic>
      <p:sp>
        <p:nvSpPr>
          <p:cNvPr id="34" name="Action Button: Custom 33">
            <a:hlinkClick r:id="rId5" action="ppaction://hlinksldjump" highlightClick="1"/>
          </p:cNvPr>
          <p:cNvSpPr/>
          <p:nvPr/>
        </p:nvSpPr>
        <p:spPr>
          <a:xfrm>
            <a:off x="533400" y="3429000"/>
            <a:ext cx="16764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Custom 34">
            <a:hlinkClick r:id="rId9" action="ppaction://hlinksldjump" highlightClick="1"/>
          </p:cNvPr>
          <p:cNvSpPr/>
          <p:nvPr/>
        </p:nvSpPr>
        <p:spPr>
          <a:xfrm>
            <a:off x="381000" y="5029200"/>
            <a:ext cx="197645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Custom 35">
            <a:hlinkClick r:id="rId10" action="ppaction://hlinksldjump" highlightClick="1"/>
          </p:cNvPr>
          <p:cNvSpPr/>
          <p:nvPr/>
        </p:nvSpPr>
        <p:spPr>
          <a:xfrm>
            <a:off x="533400" y="5715000"/>
            <a:ext cx="1828800" cy="533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type="pic" idx="1"/>
          </p:nvPr>
        </p:nvPicPr>
        <p:blipFill>
          <a:blip r:embed="rId11">
            <a:extLst>
              <a:ext uri="{28A0092B-C50C-407E-A947-70E740481C1C}">
                <a14:useLocalDpi xmlns:a14="http://schemas.microsoft.com/office/drawing/2010/main" val="0"/>
              </a:ext>
            </a:extLst>
          </a:blip>
          <a:srcRect t="1384" b="1384"/>
          <a:stretch>
            <a:fillRect/>
          </a:stretch>
        </p:blipFill>
        <p:spPr bwMode="auto">
          <a:xfrm>
            <a:off x="463937" y="1048544"/>
            <a:ext cx="1865312"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00400" y="1370080"/>
            <a:ext cx="5029200" cy="5693866"/>
          </a:xfrm>
          <a:prstGeom prst="rect">
            <a:avLst/>
          </a:prstGeom>
        </p:spPr>
        <p:txBody>
          <a:bodyPr wrap="square">
            <a:spAutoFit/>
          </a:bodyPr>
          <a:lstStyle/>
          <a:p>
            <a:r>
              <a:rPr lang="en-US" sz="1400" dirty="0"/>
              <a:t>Clifford's Happy Easter (1994)</a:t>
            </a:r>
          </a:p>
          <a:p>
            <a:r>
              <a:rPr lang="en-US" sz="1400" dirty="0"/>
              <a:t>Clifford's Happy Mother's Day (2001)</a:t>
            </a:r>
          </a:p>
          <a:p>
            <a:r>
              <a:rPr lang="en-US" sz="1400" dirty="0"/>
              <a:t>Clifford's Kitten (1984)</a:t>
            </a:r>
          </a:p>
          <a:p>
            <a:r>
              <a:rPr lang="en-US" sz="1400" dirty="0" smtClean="0"/>
              <a:t>Clifford's </a:t>
            </a:r>
            <a:r>
              <a:rPr lang="en-US" sz="1400" dirty="0"/>
              <a:t>Manners (1987)</a:t>
            </a:r>
          </a:p>
          <a:p>
            <a:r>
              <a:rPr lang="en-US" sz="1400" dirty="0"/>
              <a:t>Clifford's Neighborhood: Lots to Learn All Around Town (2002)</a:t>
            </a:r>
          </a:p>
          <a:p>
            <a:r>
              <a:rPr lang="en-US" sz="1400" dirty="0"/>
              <a:t>Clifford's Noisy Day (1992)</a:t>
            </a:r>
          </a:p>
          <a:p>
            <a:r>
              <a:rPr lang="en-US" sz="1400" dirty="0"/>
              <a:t>Clifford's Opposites (2000)</a:t>
            </a:r>
          </a:p>
          <a:p>
            <a:r>
              <a:rPr lang="en-US" sz="1400" dirty="0"/>
              <a:t>Clifford's Pals (1985). Reissued in 2010 under the title: Clifford's Best Pals</a:t>
            </a:r>
          </a:p>
          <a:p>
            <a:r>
              <a:rPr lang="en-US" sz="1400" dirty="0"/>
              <a:t>Clifford's Peek-And-Seek Animal Riddles (1997)</a:t>
            </a:r>
          </a:p>
          <a:p>
            <a:r>
              <a:rPr lang="en-US" sz="1400" dirty="0"/>
              <a:t>Clifford's Peekaboo (1991)</a:t>
            </a:r>
          </a:p>
          <a:p>
            <a:r>
              <a:rPr lang="en-US" sz="1400" dirty="0"/>
              <a:t>Clifford's Puppy Days (1989)</a:t>
            </a:r>
          </a:p>
          <a:p>
            <a:r>
              <a:rPr lang="en-US" sz="1400" dirty="0"/>
              <a:t>Clifford's Puppy Fun: A Lift-The-Flap Board Book With Stickers (2001)</a:t>
            </a:r>
          </a:p>
          <a:p>
            <a:r>
              <a:rPr lang="en-US" sz="1400" dirty="0"/>
              <a:t>Clifford's Riddles (1974)</a:t>
            </a:r>
          </a:p>
          <a:p>
            <a:r>
              <a:rPr lang="en-US" sz="1400" dirty="0"/>
              <a:t>Clifford's Schoolhouse (2000)</a:t>
            </a:r>
          </a:p>
          <a:p>
            <a:r>
              <a:rPr lang="en-US" sz="1400" dirty="0"/>
              <a:t>Clifford's Sports Day (1996)</a:t>
            </a:r>
          </a:p>
          <a:p>
            <a:r>
              <a:rPr lang="en-US" sz="1400" dirty="0"/>
              <a:t>Clifford's Spring Clean-Up (1997)</a:t>
            </a:r>
          </a:p>
          <a:p>
            <a:r>
              <a:rPr lang="en-US" sz="1400" dirty="0"/>
              <a:t>Clifford's Thanksgiving Visit (1993)</a:t>
            </a:r>
          </a:p>
          <a:p>
            <a:r>
              <a:rPr lang="en-US" sz="1400" dirty="0"/>
              <a:t>Clifford's Tricks (1969)</a:t>
            </a:r>
          </a:p>
          <a:p>
            <a:r>
              <a:rPr lang="en-US" sz="1400" dirty="0"/>
              <a:t>Clifford's Valentines (2001)</a:t>
            </a:r>
          </a:p>
          <a:p>
            <a:r>
              <a:rPr lang="en-US" sz="1400" dirty="0"/>
              <a:t>Clifford's Word Book (1990)</a:t>
            </a:r>
          </a:p>
          <a:p>
            <a:r>
              <a:rPr lang="en-US" sz="1400" dirty="0"/>
              <a:t>Count on Clifford (1985)</a:t>
            </a:r>
          </a:p>
          <a:p>
            <a:r>
              <a:rPr lang="en-US" sz="1400" dirty="0"/>
              <a:t>Oops, Clifford! (</a:t>
            </a:r>
            <a:r>
              <a:rPr lang="en-US" sz="1400" dirty="0" smtClean="0"/>
              <a:t>1998)</a:t>
            </a:r>
          </a:p>
          <a:p>
            <a:r>
              <a:rPr lang="en-US" sz="1400" dirty="0" smtClean="0"/>
              <a:t>Where </a:t>
            </a:r>
            <a:r>
              <a:rPr lang="en-US" sz="1400" dirty="0"/>
              <a:t>is Clifford? (1989)	</a:t>
            </a:r>
            <a:endParaRPr lang="en-US" dirty="0"/>
          </a:p>
          <a:p>
            <a:endParaRPr lang="en-US" sz="1400" dirty="0"/>
          </a:p>
        </p:txBody>
      </p:sp>
      <p:sp>
        <p:nvSpPr>
          <p:cNvPr id="3" name="TextBox 2"/>
          <p:cNvSpPr txBox="1"/>
          <p:nvPr/>
        </p:nvSpPr>
        <p:spPr>
          <a:xfrm>
            <a:off x="77278" y="2670128"/>
            <a:ext cx="442750" cy="369332"/>
          </a:xfrm>
          <a:prstGeom prst="rect">
            <a:avLst/>
          </a:prstGeom>
          <a:noFill/>
        </p:spPr>
        <p:txBody>
          <a:bodyPr wrap="none" rtlCol="0">
            <a:spAutoFit/>
          </a:bodyPr>
          <a:lstStyle/>
          <a:p>
            <a:r>
              <a:rPr lang="en-US" dirty="0" smtClean="0"/>
              <a:t>(1)</a:t>
            </a:r>
            <a:endParaRPr lang="en-US" dirty="0"/>
          </a:p>
        </p:txBody>
      </p:sp>
      <p:sp>
        <p:nvSpPr>
          <p:cNvPr id="5" name="TextBox 4"/>
          <p:cNvSpPr txBox="1"/>
          <p:nvPr/>
        </p:nvSpPr>
        <p:spPr>
          <a:xfrm>
            <a:off x="2446638" y="6331464"/>
            <a:ext cx="442750" cy="369332"/>
          </a:xfrm>
          <a:prstGeom prst="rect">
            <a:avLst/>
          </a:prstGeom>
          <a:noFill/>
        </p:spPr>
        <p:txBody>
          <a:bodyPr wrap="none" rtlCol="0">
            <a:spAutoFit/>
          </a:bodyPr>
          <a:lstStyle/>
          <a:p>
            <a:r>
              <a:rPr lang="en-US" dirty="0"/>
              <a:t>(9</a:t>
            </a:r>
            <a:r>
              <a:rPr lang="en-US" dirty="0" smtClean="0"/>
              <a:t>)</a:t>
            </a:r>
            <a:endParaRPr lang="en-US" dirty="0"/>
          </a:p>
        </p:txBody>
      </p:sp>
    </p:spTree>
    <p:extLst>
      <p:ext uri="{BB962C8B-B14F-4D97-AF65-F5344CB8AC3E}">
        <p14:creationId xmlns:p14="http://schemas.microsoft.com/office/powerpoint/2010/main" val="241942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25146"/>
            <a:ext cx="9143999" cy="5078313"/>
          </a:xfrm>
          <a:prstGeom prst="rect">
            <a:avLst/>
          </a:prstGeom>
          <a:noFill/>
        </p:spPr>
        <p:txBody>
          <a:bodyPr wrap="square" rtlCol="0">
            <a:spAutoFit/>
          </a:bodyPr>
          <a:lstStyle/>
          <a:p>
            <a:r>
              <a:rPr lang="en-US" dirty="0" smtClean="0"/>
              <a:t>(</a:t>
            </a:r>
            <a:r>
              <a:rPr lang="en-US" dirty="0"/>
              <a:t>1)http://www.scholastic.com/clifford/meet/clifford.htm</a:t>
            </a:r>
            <a:br>
              <a:rPr lang="en-US" dirty="0"/>
            </a:br>
            <a:r>
              <a:rPr lang="en-US" dirty="0"/>
              <a:t>(2)http://www.scholastic.com/clifford/meet/cleo.htm</a:t>
            </a:r>
            <a:br>
              <a:rPr lang="en-US" dirty="0"/>
            </a:br>
            <a:r>
              <a:rPr lang="en-US" dirty="0"/>
              <a:t>(3)http://www.scholastic.com/cliffordmeet/tbone.htm</a:t>
            </a:r>
            <a:br>
              <a:rPr lang="en-US" dirty="0"/>
            </a:br>
            <a:r>
              <a:rPr lang="en-US" dirty="0"/>
              <a:t>(4) http://www.scholastic.com/clifford/meet/mac.htm</a:t>
            </a:r>
            <a:br>
              <a:rPr lang="en-US" dirty="0"/>
            </a:br>
            <a:r>
              <a:rPr lang="en-US" dirty="0"/>
              <a:t>(5)http://www.scholastic.com/clifford/meet/emily</a:t>
            </a:r>
            <a:br>
              <a:rPr lang="en-US" dirty="0"/>
            </a:br>
            <a:r>
              <a:rPr lang="en-US" dirty="0"/>
              <a:t>(6)http://www.scholastic.com/clifford/meet/jetta.htm</a:t>
            </a:r>
            <a:br>
              <a:rPr lang="en-US" dirty="0"/>
            </a:br>
            <a:r>
              <a:rPr lang="en-US" dirty="0"/>
              <a:t>Conversation is from the book</a:t>
            </a:r>
            <a:r>
              <a:rPr lang="en-US" dirty="0" smtClean="0"/>
              <a:t>: http</a:t>
            </a:r>
            <a:r>
              <a:rPr lang="en-US" dirty="0"/>
              <a:t>://</a:t>
            </a:r>
            <a:r>
              <a:rPr lang="en-US" dirty="0" smtClean="0"/>
              <a:t>www.epinions.com/review/Book_Clifford_s_Birthday_Party_Norman_Bridwell/content_439626796676</a:t>
            </a:r>
          </a:p>
          <a:p>
            <a:endParaRPr lang="en-US" dirty="0"/>
          </a:p>
          <a:p>
            <a:r>
              <a:rPr lang="en-US" dirty="0" smtClean="0"/>
              <a:t>(7)http</a:t>
            </a:r>
            <a:r>
              <a:rPr lang="en-US" dirty="0"/>
              <a:t>://</a:t>
            </a:r>
            <a:r>
              <a:rPr lang="en-US" dirty="0" smtClean="0"/>
              <a:t>pbskids.org/clifford/backstage/cast/index-pup.html</a:t>
            </a:r>
          </a:p>
          <a:p>
            <a:r>
              <a:rPr lang="en-US" dirty="0"/>
              <a:t>(8) http://www2.scholastic.com/browse/collateral.jsp?id=1291_type=Contributor_typeId=1597</a:t>
            </a:r>
            <a:endParaRPr lang="en-US" dirty="0" smtClean="0"/>
          </a:p>
          <a:p>
            <a:r>
              <a:rPr lang="en-US" dirty="0"/>
              <a:t>(9) http://en.wikipedia.org/wiki/Clifford_the_Big_Red_Dog</a:t>
            </a:r>
          </a:p>
          <a:p>
            <a:r>
              <a:rPr lang="en-US" dirty="0"/>
              <a:t>(</a:t>
            </a:r>
            <a:r>
              <a:rPr lang="en-US" dirty="0" smtClean="0"/>
              <a:t>10)http</a:t>
            </a:r>
            <a:r>
              <a:rPr lang="en-US" dirty="0"/>
              <a:t>://</a:t>
            </a:r>
            <a:r>
              <a:rPr lang="en-US" dirty="0" smtClean="0"/>
              <a:t>store.scholastic.com/webapp/wcs/stores/servlet/SearchEndecaCmd?storeId=10052&amp;catalogId=10051&amp;searchTerm=clifford</a:t>
            </a:r>
          </a:p>
          <a:p>
            <a:endParaRPr lang="en-US" dirty="0" smtClean="0"/>
          </a:p>
          <a:p>
            <a:r>
              <a:rPr lang="en-US" dirty="0"/>
              <a:t/>
            </a:r>
            <a:br>
              <a:rPr lang="en-US" dirty="0"/>
            </a:br>
            <a:endParaRPr lang="en-US" dirty="0"/>
          </a:p>
        </p:txBody>
      </p:sp>
      <p:sp>
        <p:nvSpPr>
          <p:cNvPr id="4" name="Rectangle 3"/>
          <p:cNvSpPr/>
          <p:nvPr/>
        </p:nvSpPr>
        <p:spPr>
          <a:xfrm>
            <a:off x="2925667" y="457200"/>
            <a:ext cx="3118033"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Bibliography</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8880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530" y="1447800"/>
            <a:ext cx="8915400" cy="1754326"/>
          </a:xfrm>
          <a:prstGeom prst="rect">
            <a:avLst/>
          </a:prstGeom>
        </p:spPr>
        <p:txBody>
          <a:bodyPr wrap="square">
            <a:spAutoFit/>
          </a:bodyPr>
          <a:lstStyle/>
          <a:p>
            <a:r>
              <a:rPr lang="en-US" dirty="0" smtClean="0"/>
              <a:t>(11</a:t>
            </a:r>
            <a:r>
              <a:rPr lang="en-US" dirty="0"/>
              <a:t>)</a:t>
            </a:r>
            <a:r>
              <a:rPr lang="en-US" dirty="0" smtClean="0"/>
              <a:t> </a:t>
            </a:r>
            <a:r>
              <a:rPr lang="en-US" dirty="0"/>
              <a:t>http://pbskids.kids.us/images/sub-square-clifford.gif</a:t>
            </a:r>
          </a:p>
          <a:p>
            <a:r>
              <a:rPr lang="en-US" dirty="0" smtClean="0"/>
              <a:t>(12</a:t>
            </a:r>
            <a:r>
              <a:rPr lang="en-US" dirty="0"/>
              <a:t>)</a:t>
            </a:r>
            <a:r>
              <a:rPr lang="en-US" dirty="0" smtClean="0"/>
              <a:t> </a:t>
            </a:r>
            <a:r>
              <a:rPr lang="en-US" dirty="0"/>
              <a:t>http://www.pbs.org/parents/birthdayparties/clifford/images/theme-index.gif</a:t>
            </a:r>
          </a:p>
          <a:p>
            <a:r>
              <a:rPr lang="en-US" dirty="0" smtClean="0"/>
              <a:t>(13) http</a:t>
            </a:r>
            <a:r>
              <a:rPr lang="en-US" dirty="0"/>
              <a:t>://www.examiner.com/images/blog/EXID11662/images/clifford_big_red_dog.jpg</a:t>
            </a:r>
          </a:p>
          <a:p>
            <a:r>
              <a:rPr lang="en-US" dirty="0" smtClean="0"/>
              <a:t>(14)http</a:t>
            </a:r>
            <a:r>
              <a:rPr lang="en-US" dirty="0"/>
              <a:t>://www.superkids.com/aweb/pages/reviews/reading/04/cliffordphonics/merge.shtml</a:t>
            </a:r>
          </a:p>
          <a:p>
            <a:r>
              <a:rPr lang="en-US" dirty="0" smtClean="0"/>
              <a:t>(15</a:t>
            </a:r>
            <a:r>
              <a:rPr lang="en-US" dirty="0"/>
              <a:t>)</a:t>
            </a:r>
            <a:r>
              <a:rPr lang="en-US" dirty="0" smtClean="0"/>
              <a:t> </a:t>
            </a:r>
            <a:r>
              <a:rPr lang="en-US" dirty="0"/>
              <a:t>http://i2.listal.com/image/1536893/600full-clifford-the-big-red-dog-poster.jpg</a:t>
            </a:r>
          </a:p>
          <a:p>
            <a:r>
              <a:rPr lang="en-US" dirty="0" smtClean="0"/>
              <a:t>(16</a:t>
            </a:r>
            <a:r>
              <a:rPr lang="en-US" dirty="0"/>
              <a:t>)</a:t>
            </a:r>
            <a:r>
              <a:rPr lang="en-US" dirty="0" smtClean="0"/>
              <a:t> </a:t>
            </a:r>
            <a:r>
              <a:rPr lang="en-US" dirty="0"/>
              <a:t>http://www.3dstereo.com/Merchant2/graphics/00000001/newvbp/clifford.jpg</a:t>
            </a:r>
          </a:p>
        </p:txBody>
      </p:sp>
      <p:sp>
        <p:nvSpPr>
          <p:cNvPr id="5" name="Rectangle 4"/>
          <p:cNvSpPr/>
          <p:nvPr/>
        </p:nvSpPr>
        <p:spPr>
          <a:xfrm>
            <a:off x="2167784" y="381000"/>
            <a:ext cx="4491358"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Bibliography Cont.</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9878069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4110</TotalTime>
  <Words>1099</Words>
  <Application>Microsoft Office PowerPoint</Application>
  <PresentationFormat>On-screen Show (4:3)</PresentationFormat>
  <Paragraphs>190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I am Clifford the big, red dog! </vt:lpstr>
      <vt:lpstr>Clifford</vt:lpstr>
      <vt:lpstr>Clifford</vt:lpstr>
      <vt:lpstr>Clifford the Big Red Dog</vt:lpstr>
      <vt:lpstr>Norman Bridwell Books and Publishing Dates</vt:lpstr>
      <vt:lpstr>Additional Books by Norman Bridwell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ius student</cp:lastModifiedBy>
  <cp:revision>57</cp:revision>
  <dcterms:created xsi:type="dcterms:W3CDTF">2011-03-25T03:27:29Z</dcterms:created>
  <dcterms:modified xsi:type="dcterms:W3CDTF">2012-07-12T14:45:45Z</dcterms:modified>
</cp:coreProperties>
</file>